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7" r:id="rId2"/>
    <p:sldId id="269" r:id="rId3"/>
    <p:sldId id="270" r:id="rId4"/>
    <p:sldId id="272" r:id="rId5"/>
    <p:sldId id="274" r:id="rId6"/>
    <p:sldId id="275" r:id="rId7"/>
    <p:sldId id="276" r:id="rId8"/>
    <p:sldId id="277" r:id="rId9"/>
    <p:sldId id="278" r:id="rId10"/>
    <p:sldId id="271" r:id="rId11"/>
    <p:sldId id="258" r:id="rId12"/>
    <p:sldId id="259" r:id="rId13"/>
    <p:sldId id="260" r:id="rId14"/>
    <p:sldId id="261" r:id="rId15"/>
    <p:sldId id="265" r:id="rId16"/>
    <p:sldId id="279" r:id="rId17"/>
    <p:sldId id="280" r:id="rId18"/>
    <p:sldId id="26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287E49D2-4FC1-42BE-8223-EB23CC1F35BC}">
          <p14:sldIdLst>
            <p14:sldId id="257"/>
            <p14:sldId id="269"/>
            <p14:sldId id="270"/>
            <p14:sldId id="272"/>
            <p14:sldId id="274"/>
            <p14:sldId id="275"/>
            <p14:sldId id="276"/>
            <p14:sldId id="277"/>
            <p14:sldId id="278"/>
            <p14:sldId id="271"/>
            <p14:sldId id="258"/>
            <p14:sldId id="259"/>
            <p14:sldId id="260"/>
            <p14:sldId id="261"/>
            <p14:sldId id="265"/>
            <p14:sldId id="279"/>
            <p14:sldId id="280"/>
            <p14:sldId id="26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9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41" autoAdjust="0"/>
    <p:restoredTop sz="94660" autoAdjust="0"/>
  </p:normalViewPr>
  <p:slideViewPr>
    <p:cSldViewPr>
      <p:cViewPr varScale="1">
        <p:scale>
          <a:sx n="73" d="100"/>
          <a:sy n="73" d="100"/>
        </p:scale>
        <p:origin x="150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05D9CD-DAF4-4522-9D6E-2FADA82CE623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FB8B1C-5D98-4C1D-86D5-741EA839F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73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77AA48-85E1-4833-B719-7C43AD315C2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105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828600" y="764704"/>
            <a:ext cx="7811027" cy="18722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0200" dirty="0">
                <a:latin typeface="Arial" pitchFamily="34" charset="0"/>
                <a:ea typeface="Batang" pitchFamily="18" charset="-127"/>
                <a:cs typeface="Arial" pitchFamily="34" charset="0"/>
              </a:rPr>
              <a:t> </a:t>
            </a:r>
            <a:r>
              <a:rPr lang="ru-RU" sz="10200" dirty="0" smtClean="0">
                <a:latin typeface="Arial" pitchFamily="34" charset="0"/>
                <a:ea typeface="Batang" pitchFamily="18" charset="-127"/>
                <a:cs typeface="Arial" pitchFamily="34" charset="0"/>
              </a:rPr>
              <a:t>  </a:t>
            </a:r>
            <a:r>
              <a:rPr lang="ru-RU" sz="10200" dirty="0" smtClean="0">
                <a:latin typeface="Arial" pitchFamily="34" charset="0"/>
                <a:ea typeface="Batang" pitchFamily="18" charset="-127"/>
                <a:cs typeface="Arial" pitchFamily="34" charset="0"/>
              </a:rPr>
              <a:t>Валенки.</a:t>
            </a:r>
          </a:p>
          <a:p>
            <a:pPr marL="0" indent="0">
              <a:buNone/>
            </a:pPr>
            <a:endParaRPr lang="ru-RU" sz="10200" dirty="0" smtClean="0"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9552" y="1205750"/>
            <a:ext cx="4392488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История русского валенка</a:t>
            </a:r>
            <a:endParaRPr lang="ru-RU" sz="60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 descr="валюхи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4087629" y="3645024"/>
            <a:ext cx="5082497" cy="3361006"/>
          </a:xfrm>
          <a:prstGeom prst="rect">
            <a:avLst/>
          </a:prstGeom>
          <a:effectLst>
            <a:softEdge rad="317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4728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4095"/>
    </mc:Choice>
    <mc:Fallback xmlns="">
      <p:transition advTm="40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86182" y="1571612"/>
            <a:ext cx="5357818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>
                <a:solidFill>
                  <a:schemeClr val="tx2">
                    <a:lumMod val="10000"/>
                  </a:schemeClr>
                </a:solidFill>
              </a:rPr>
              <a:t>В зависимости от региона России: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chemeClr val="tx2">
                    <a:lumMod val="10000"/>
                  </a:schemeClr>
                </a:solidFill>
              </a:rPr>
              <a:t>«пимы» – в Сибири;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chemeClr val="tx2">
                    <a:lumMod val="10000"/>
                  </a:schemeClr>
                </a:solidFill>
              </a:rPr>
              <a:t>«чесанки» и «катанки» – в Нижнем Новгороде;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chemeClr val="tx2">
                    <a:lumMod val="10000"/>
                  </a:schemeClr>
                </a:solidFill>
              </a:rPr>
              <a:t>«валенцы» - в Тамбовской и Тверской областях.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tx2">
                    <a:lumMod val="10000"/>
                  </a:schemeClr>
                </a:solidFill>
              </a:rPr>
              <a:t>В зависимости от шерсти: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chemeClr val="tx2">
                    <a:lumMod val="10000"/>
                  </a:schemeClr>
                </a:solidFill>
              </a:rPr>
              <a:t>«волнушечки» и «выходки» – валенки из козьей шерсти;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chemeClr val="tx2">
                    <a:lumMod val="10000"/>
                  </a:schemeClr>
                </a:solidFill>
              </a:rPr>
              <a:t>«</a:t>
            </a:r>
            <a:r>
              <a:rPr lang="ru-RU" sz="3100" b="1" i="1" dirty="0" smtClean="0">
                <a:solidFill>
                  <a:schemeClr val="tx2">
                    <a:lumMod val="10000"/>
                  </a:schemeClr>
                </a:solidFill>
              </a:rPr>
              <a:t>катанки» – из овечьей. </a:t>
            </a:r>
          </a:p>
          <a:p>
            <a:pPr>
              <a:buFont typeface="Wingdings" pitchFamily="2" charset="2"/>
              <a:buChar char="ü"/>
            </a:pPr>
            <a:endParaRPr lang="ru-RU" b="1" i="1" dirty="0" smtClean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1472" y="0"/>
            <a:ext cx="8358246" cy="1428760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ru-RU" b="1" dirty="0" smtClean="0"/>
              <a:t>Как ещё могут называться валенки ?</a:t>
            </a:r>
            <a:endParaRPr lang="ru-RU" b="1" dirty="0"/>
          </a:p>
        </p:txBody>
      </p:sp>
      <p:pic>
        <p:nvPicPr>
          <p:cNvPr id="9" name="Рисунок 8" descr="танец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23528" y="1124744"/>
            <a:ext cx="3071834" cy="478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038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450987" cy="1512168"/>
          </a:xfrm>
        </p:spPr>
        <p:txBody>
          <a:bodyPr/>
          <a:lstStyle/>
          <a:p>
            <a:r>
              <a:rPr lang="ru-RU" b="1" dirty="0"/>
              <a:t>Валенки— тёплые войлочные сапоги из свалянной овечьей </a:t>
            </a:r>
            <a:r>
              <a:rPr lang="ru-RU" b="1" dirty="0" smtClean="0"/>
              <a:t>шерсти.</a:t>
            </a:r>
            <a:endParaRPr lang="ru-RU" dirty="0"/>
          </a:p>
        </p:txBody>
      </p:sp>
      <p:pic>
        <p:nvPicPr>
          <p:cNvPr id="2050" name="Picture 2" descr="C:\Users\RUS\AppData\Local\Microsoft\Windows\Temporary Internet Files\Content.IE5\ZLSFYYGK\MC900435855[1].wmf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12130" y="1556792"/>
            <a:ext cx="4457095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44824"/>
            <a:ext cx="4427984" cy="44279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98216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3"/>
    </mc:Choice>
    <mc:Fallback xmlns="">
      <p:transition spd="slow" advTm="37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-459433"/>
            <a:ext cx="2660650" cy="72009"/>
          </a:xfrm>
        </p:spPr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926" y="185631"/>
            <a:ext cx="6512148" cy="479294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5013176"/>
            <a:ext cx="8784976" cy="847873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tx2">
                    <a:lumMod val="10000"/>
                  </a:schemeClr>
                </a:solidFill>
              </a:rPr>
              <a:t>  Валенки — это традиционная русская обувь, которая используется для ходьбы по сухому снегу. </a:t>
            </a:r>
            <a:endParaRPr lang="ru-RU" sz="2000" b="1" dirty="0" smtClean="0">
              <a:solidFill>
                <a:schemeClr val="tx2">
                  <a:lumMod val="10000"/>
                </a:schemeClr>
              </a:solidFill>
            </a:endParaRPr>
          </a:p>
          <a:p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  <a:t>Валенки </a:t>
            </a:r>
            <a:r>
              <a:rPr lang="ru-RU" sz="2000" b="1" dirty="0">
                <a:solidFill>
                  <a:schemeClr val="tx2">
                    <a:lumMod val="10000"/>
                  </a:schemeClr>
                </a:solidFill>
              </a:rPr>
              <a:t>бывают коричневого, чёрного, серого, и белого цвета</a:t>
            </a:r>
            <a:endParaRPr lang="ru-RU" sz="2000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764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10"/>
    </mc:Choice>
    <mc:Fallback xmlns="">
      <p:transition spd="slow" advTm="601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14431"/>
            <a:ext cx="7699144" cy="1788571"/>
          </a:xfrm>
        </p:spPr>
        <p:txBody>
          <a:bodyPr/>
          <a:lstStyle/>
          <a:p>
            <a:r>
              <a:rPr lang="ru-RU" b="1" dirty="0"/>
              <a:t>Н</a:t>
            </a:r>
            <a:r>
              <a:rPr lang="ru-RU" b="1" dirty="0" smtClean="0"/>
              <a:t>о </a:t>
            </a:r>
            <a:r>
              <a:rPr lang="ru-RU" b="1" dirty="0"/>
              <a:t>в последние годы выпускаются валенки самых разных цветов.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00808"/>
            <a:ext cx="3437568" cy="273630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500335"/>
            <a:ext cx="3143553" cy="235766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094834"/>
            <a:ext cx="3456384" cy="24460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717032"/>
            <a:ext cx="3563888" cy="27584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0317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27"/>
    </mc:Choice>
    <mc:Fallback xmlns="">
      <p:transition spd="slow" advTm="85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7123080" cy="924475"/>
          </a:xfrm>
        </p:spPr>
        <p:txBody>
          <a:bodyPr/>
          <a:lstStyle/>
          <a:p>
            <a:r>
              <a:rPr lang="ru-RU" b="1" dirty="0"/>
              <a:t>Самый главный недостаток валенок- это их </a:t>
            </a:r>
            <a:r>
              <a:rPr lang="ru-RU" b="1" dirty="0" smtClean="0"/>
              <a:t>не влагостойкость , и поэтому придумали галоши.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1172"/>
            <a:ext cx="3824487" cy="311003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109" y="1538790"/>
            <a:ext cx="2988332" cy="280831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299" y="4438069"/>
            <a:ext cx="3240360" cy="24302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1482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61"/>
    </mc:Choice>
    <mc:Fallback xmlns="">
      <p:transition spd="slow" advTm="100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136904" cy="924475"/>
          </a:xfrm>
        </p:spPr>
        <p:txBody>
          <a:bodyPr/>
          <a:lstStyle/>
          <a:p>
            <a:r>
              <a:rPr lang="ru-RU" sz="3600" dirty="0" smtClean="0">
                <a:solidFill>
                  <a:schemeClr val="tx2">
                    <a:lumMod val="10000"/>
                  </a:schemeClr>
                </a:solidFill>
              </a:rPr>
              <a:t>Дети, а давайте создадим и мы свой музей валенок?</a:t>
            </a:r>
            <a:endParaRPr lang="ru-RU" sz="36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1" y="1340768"/>
            <a:ext cx="5146433" cy="129614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800" dirty="0">
                <a:solidFill>
                  <a:schemeClr val="tx2">
                    <a:lumMod val="10000"/>
                  </a:schemeClr>
                </a:solidFill>
              </a:rPr>
              <a:t>Я</a:t>
            </a:r>
            <a:r>
              <a:rPr lang="ru-RU" sz="28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ru-RU" sz="2800" dirty="0">
                <a:solidFill>
                  <a:schemeClr val="tx2">
                    <a:lumMod val="10000"/>
                  </a:schemeClr>
                </a:solidFill>
              </a:rPr>
              <a:t>вам предлагаю стать модельерами. Каждый выберет себе в</a:t>
            </a:r>
            <a:r>
              <a:rPr lang="ru-RU" sz="2800" dirty="0" smtClean="0">
                <a:solidFill>
                  <a:schemeClr val="tx2">
                    <a:lumMod val="10000"/>
                  </a:schemeClr>
                </a:solidFill>
              </a:rPr>
              <a:t>аленок и украсит.</a:t>
            </a:r>
            <a:endParaRPr lang="ru-RU" sz="2800" dirty="0">
              <a:solidFill>
                <a:schemeClr val="tx2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ru-RU" sz="2800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556792"/>
            <a:ext cx="3435846" cy="45811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384884"/>
            <a:ext cx="3003798" cy="40050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228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08"/>
    </mc:Choice>
    <mc:Fallback xmlns="">
      <p:transition spd="slow" advTm="16608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44716"/>
            <a:ext cx="5524078" cy="59252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866593"/>
            <a:ext cx="30963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tx2">
                    <a:lumMod val="10000"/>
                  </a:schemeClr>
                </a:solidFill>
              </a:rPr>
              <a:t>Музей «Валенки расписные»</a:t>
            </a:r>
            <a:endParaRPr lang="ru-RU" sz="3600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81000"/>
            <a:ext cx="2355726" cy="314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994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358" y="1340768"/>
            <a:ext cx="6948264" cy="52111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9592" y="188640"/>
            <a:ext cx="72270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tx2">
                    <a:lumMod val="10000"/>
                  </a:schemeClr>
                </a:solidFill>
              </a:rPr>
              <a:t>Игра</a:t>
            </a:r>
            <a:r>
              <a:rPr lang="ru-RU" sz="4000" dirty="0" smtClean="0">
                <a:solidFill>
                  <a:schemeClr val="tx2">
                    <a:lumMod val="10000"/>
                  </a:schemeClr>
                </a:solidFill>
              </a:rPr>
              <a:t> «Передай валенки»</a:t>
            </a:r>
            <a:endParaRPr lang="ru-RU" sz="4000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206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40568" y="1988840"/>
            <a:ext cx="8579902" cy="1468800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Спасибо за </a:t>
            </a: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внимание</a:t>
            </a:r>
            <a:br>
              <a:rPr lang="ru-RU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Головко Светлана Владимировна</a:t>
            </a:r>
            <a:endParaRPr lang="ru-RU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6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3284984"/>
            <a:ext cx="8311278" cy="357301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000" b="1" i="1" dirty="0" smtClean="0">
                <a:solidFill>
                  <a:schemeClr val="tx2">
                    <a:lumMod val="10000"/>
                  </a:schemeClr>
                </a:solidFill>
              </a:rPr>
              <a:t>Ходит в этой обуви Дед Мороз зимой.</a:t>
            </a:r>
          </a:p>
          <a:p>
            <a:pPr algn="ctr">
              <a:buNone/>
            </a:pPr>
            <a:r>
              <a:rPr lang="ru-RU" sz="3000" b="1" i="1" dirty="0" smtClean="0">
                <a:solidFill>
                  <a:schemeClr val="tx2">
                    <a:lumMod val="10000"/>
                  </a:schemeClr>
                </a:solidFill>
              </a:rPr>
              <a:t>Бегает по улице ребятня гурьбой.</a:t>
            </a:r>
          </a:p>
          <a:p>
            <a:pPr algn="ctr">
              <a:buNone/>
            </a:pPr>
            <a:r>
              <a:rPr lang="ru-RU" sz="3000" b="1" i="1" dirty="0" smtClean="0">
                <a:solidFill>
                  <a:schemeClr val="tx2">
                    <a:lumMod val="10000"/>
                  </a:schemeClr>
                </a:solidFill>
              </a:rPr>
              <a:t>Домовой в них ходит – охраняет дом.</a:t>
            </a:r>
          </a:p>
          <a:p>
            <a:pPr algn="ctr">
              <a:buNone/>
            </a:pPr>
            <a:r>
              <a:rPr lang="ru-RU" sz="3000" b="1" i="1" dirty="0" smtClean="0">
                <a:solidFill>
                  <a:schemeClr val="tx2">
                    <a:lumMod val="10000"/>
                  </a:schemeClr>
                </a:solidFill>
              </a:rPr>
              <a:t>Круглый год их носит работящий гном.</a:t>
            </a:r>
          </a:p>
          <a:p>
            <a:pPr algn="ctr">
              <a:buNone/>
            </a:pPr>
            <a:r>
              <a:rPr lang="ru-RU" sz="3000" b="1" i="1" dirty="0" smtClean="0">
                <a:solidFill>
                  <a:schemeClr val="tx2">
                    <a:lumMod val="10000"/>
                  </a:schemeClr>
                </a:solidFill>
              </a:rPr>
              <a:t>Что это такое? Ну-ка, назови.</a:t>
            </a:r>
          </a:p>
          <a:p>
            <a:pPr algn="ctr">
              <a:buNone/>
            </a:pPr>
            <a:r>
              <a:rPr lang="ru-RU" sz="3000" b="1" i="1" dirty="0" smtClean="0">
                <a:solidFill>
                  <a:schemeClr val="tx2">
                    <a:lumMod val="10000"/>
                  </a:schemeClr>
                </a:solidFill>
              </a:rPr>
              <a:t>Милые и теплые валенки твои.</a:t>
            </a:r>
          </a:p>
          <a:p>
            <a:pPr>
              <a:buNone/>
            </a:pPr>
            <a:endParaRPr lang="ru-RU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4" name="Рисунок 3" descr="розы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740353" y="3286"/>
            <a:ext cx="3216278" cy="316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17720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213486"/>
            <a:ext cx="7125113" cy="924475"/>
          </a:xfrm>
        </p:spPr>
        <p:txBody>
          <a:bodyPr>
            <a:prstTxWarp prst="textWave1">
              <a:avLst/>
            </a:prstTxWarp>
          </a:bodyPr>
          <a:lstStyle/>
          <a:p>
            <a:r>
              <a:rPr lang="ru-RU" b="1" i="1" dirty="0" smtClean="0">
                <a:solidFill>
                  <a:schemeClr val="tx2">
                    <a:lumMod val="10000"/>
                  </a:schemeClr>
                </a:solidFill>
              </a:rPr>
              <a:t>История первого валенка</a:t>
            </a: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.</a:t>
            </a:r>
            <a:endParaRPr lang="ru-RU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5551470" y="2254056"/>
            <a:ext cx="3592530" cy="290313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chemeClr val="tx2">
                    <a:lumMod val="10000"/>
                  </a:schemeClr>
                </a:solidFill>
              </a:rPr>
              <a:t>Валенки-</a:t>
            </a:r>
            <a:r>
              <a:rPr lang="ru-RU" sz="2400" b="1" i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endParaRPr lang="ru-RU" sz="2400" b="1" i="1" dirty="0" smtClean="0">
              <a:solidFill>
                <a:schemeClr val="tx2">
                  <a:lumMod val="10000"/>
                </a:schemeClr>
              </a:solidFill>
            </a:endParaRPr>
          </a:p>
          <a:p>
            <a:pPr algn="ctr">
              <a:buNone/>
            </a:pPr>
            <a:r>
              <a:rPr lang="ru-RU" sz="2400" b="1" i="1" dirty="0" smtClean="0">
                <a:solidFill>
                  <a:schemeClr val="tx2">
                    <a:lumMod val="10000"/>
                  </a:schemeClr>
                </a:solidFill>
              </a:rPr>
              <a:t>исконно 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chemeClr val="tx2">
                    <a:lumMod val="10000"/>
                  </a:schemeClr>
                </a:solidFill>
              </a:rPr>
              <a:t>русская </a:t>
            </a:r>
            <a:r>
              <a:rPr lang="ru-RU" sz="2400" b="1" i="1" dirty="0" smtClean="0">
                <a:solidFill>
                  <a:schemeClr val="tx2">
                    <a:lumMod val="10000"/>
                  </a:schemeClr>
                </a:solidFill>
              </a:rPr>
              <a:t>обувь. Слово «Валенки» неотделимо от традиционного </a:t>
            </a:r>
            <a:r>
              <a:rPr lang="ru-RU" sz="2400" b="1" i="1" dirty="0" smtClean="0">
                <a:solidFill>
                  <a:schemeClr val="tx2">
                    <a:lumMod val="10000"/>
                  </a:schemeClr>
                </a:solidFill>
              </a:rPr>
              <a:t>представления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ru-RU" sz="2400" b="1" i="1" dirty="0" smtClean="0">
                <a:solidFill>
                  <a:schemeClr val="tx2">
                    <a:lumMod val="10000"/>
                  </a:schemeClr>
                </a:solidFill>
              </a:rPr>
              <a:t>о России, с ее русской зимой и снежными просторами</a:t>
            </a:r>
            <a:r>
              <a:rPr lang="ru-RU" sz="2000" b="1" i="1" dirty="0" smtClean="0">
                <a:solidFill>
                  <a:schemeClr val="tx2">
                    <a:lumMod val="10000"/>
                  </a:schemeClr>
                </a:solidFill>
              </a:rPr>
              <a:t>.</a:t>
            </a:r>
            <a:endParaRPr lang="ru-RU" sz="2000" b="1" i="1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12" name="Рисунок 11" descr="на санях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95536" y="1556792"/>
            <a:ext cx="5416789" cy="4041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96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петруша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79893" y="620688"/>
            <a:ext cx="4666710" cy="5976664"/>
          </a:xfrm>
        </p:spPr>
      </p:pic>
      <p:sp>
        <p:nvSpPr>
          <p:cNvPr id="11" name="TextBox 10"/>
          <p:cNvSpPr txBox="1"/>
          <p:nvPr/>
        </p:nvSpPr>
        <p:spPr>
          <a:xfrm flipH="1">
            <a:off x="4932040" y="142852"/>
            <a:ext cx="392624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i="1" dirty="0" smtClean="0">
              <a:solidFill>
                <a:schemeClr val="tx2">
                  <a:lumMod val="10000"/>
                </a:schemeClr>
              </a:solidFill>
            </a:endParaRPr>
          </a:p>
          <a:p>
            <a:pPr algn="ctr"/>
            <a:r>
              <a:rPr lang="ru-RU" sz="2000" b="1" i="1" dirty="0" smtClean="0">
                <a:solidFill>
                  <a:schemeClr val="tx2">
                    <a:lumMod val="10000"/>
                  </a:schemeClr>
                </a:solidFill>
              </a:rPr>
              <a:t>Известно, что катанки жаловал Петр </a:t>
            </a:r>
            <a:r>
              <a:rPr lang="en-US" sz="2000" b="1" i="1" dirty="0" smtClean="0">
                <a:solidFill>
                  <a:schemeClr val="tx2">
                    <a:lumMod val="10000"/>
                  </a:schemeClr>
                </a:solidFill>
              </a:rPr>
              <a:t>I</a:t>
            </a:r>
            <a:r>
              <a:rPr lang="ru-RU" sz="2000" b="1" i="1" dirty="0" smtClean="0">
                <a:solidFill>
                  <a:schemeClr val="tx2">
                    <a:lumMod val="10000"/>
                  </a:schemeClr>
                </a:solidFill>
              </a:rPr>
              <a:t>, который помимо прочих достоинств, находил в них лечебные цели.  После больших праздников и гуляний  он любил попариться в бане, окунуться в прорубь. Потом  требовал горячих щей и надевал валенки. Тёплая обувь должна была обеспечить лучшую циркуляцию крови.</a:t>
            </a:r>
            <a:r>
              <a:rPr lang="en-US" sz="2000" b="1" i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endParaRPr lang="ru-RU" sz="2000" b="1" i="1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041228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077072"/>
            <a:ext cx="8682168" cy="2780928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b="1" i="1" dirty="0" smtClean="0">
              <a:solidFill>
                <a:schemeClr val="tx2">
                  <a:lumMod val="10000"/>
                </a:schemeClr>
              </a:solidFill>
            </a:endParaRPr>
          </a:p>
          <a:p>
            <a:pPr algn="ctr">
              <a:buNone/>
            </a:pPr>
            <a:r>
              <a:rPr lang="ru-RU" b="1" i="1" dirty="0" smtClean="0">
                <a:solidFill>
                  <a:schemeClr val="tx2">
                    <a:lumMod val="10000"/>
                  </a:schemeClr>
                </a:solidFill>
              </a:rPr>
              <a:t>Екатерина Великая имела первые пимы, которые она носила под кринолиновым платьем на своих  больных ногах. Для неё специально изобрели мягкие чёсанки из тонкой шерсти. </a:t>
            </a:r>
            <a:endParaRPr lang="ru-RU" b="1" i="1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548680"/>
            <a:ext cx="6480720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246478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5976" y="548680"/>
            <a:ext cx="4499992" cy="506801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200" b="1" i="1" dirty="0" smtClean="0">
                <a:solidFill>
                  <a:schemeClr val="tx2">
                    <a:lumMod val="10000"/>
                  </a:schemeClr>
                </a:solidFill>
              </a:rPr>
              <a:t>    Валенки не раз спасали русского человека во времена невзгод, чему свидетельствуют фотографии с фронтов войны. </a:t>
            </a:r>
            <a:endParaRPr lang="ru-RU" sz="3200" b="1" i="1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5" name="Рисунок 4" descr="война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51520" y="3254223"/>
            <a:ext cx="4415680" cy="31682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танк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51520" y="188639"/>
            <a:ext cx="4104456" cy="30655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3604126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4221088"/>
            <a:ext cx="8568952" cy="2279746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3500" dirty="0" smtClean="0">
                <a:solidFill>
                  <a:schemeClr val="tx2">
                    <a:lumMod val="10000"/>
                  </a:schemeClr>
                </a:solidFill>
              </a:rPr>
              <a:t>   </a:t>
            </a:r>
            <a:r>
              <a:rPr lang="ru-RU" sz="3900" b="1" i="1" dirty="0" smtClean="0">
                <a:solidFill>
                  <a:schemeClr val="tx2">
                    <a:lumMod val="10000"/>
                  </a:schemeClr>
                </a:solidFill>
              </a:rPr>
              <a:t>Валенки на Руси были очень дорогим подарком, а иметь собственные валенки было престижно. Валенки берегли, носили по очереди, передавали по наследству</a:t>
            </a:r>
            <a:r>
              <a:rPr lang="ru-RU" sz="3500" b="1" i="1" dirty="0" smtClean="0">
                <a:solidFill>
                  <a:schemeClr val="tx2">
                    <a:lumMod val="10000"/>
                  </a:schemeClr>
                </a:solidFill>
              </a:rPr>
              <a:t>. </a:t>
            </a:r>
            <a:endParaRPr lang="ru-RU" b="1" i="1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4" name="Рисунок 3" descr="дети зимой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07504" y="188640"/>
            <a:ext cx="4536504" cy="3528392"/>
          </a:xfrm>
          <a:prstGeom prst="rect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</p:pic>
      <p:pic>
        <p:nvPicPr>
          <p:cNvPr id="6" name="Рисунок 5" descr="забавы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225025" y="173792"/>
            <a:ext cx="4732459" cy="3687256"/>
          </a:xfrm>
          <a:prstGeom prst="rect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36678773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3714752"/>
            <a:ext cx="4357718" cy="2928958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2800" b="1" i="1" dirty="0" smtClean="0">
                <a:solidFill>
                  <a:schemeClr val="tx2">
                    <a:lumMod val="10000"/>
                  </a:schemeClr>
                </a:solidFill>
              </a:rPr>
              <a:t>Валенки являлись лучшей обувью для гуляний на Руси. В них праздновали масленицу, колядовали, водили хороводы, плясали под гармонь.</a:t>
            </a:r>
            <a:endParaRPr lang="ru-RU" sz="2800" b="1" i="1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5" name="Рисунок 4" descr="масленица 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3429000"/>
            <a:ext cx="4312416" cy="3214710"/>
          </a:xfrm>
          <a:prstGeom prst="rect">
            <a:avLst/>
          </a:prstGeom>
        </p:spPr>
      </p:pic>
      <p:pic>
        <p:nvPicPr>
          <p:cNvPr id="7" name="Рисунок 6" descr="масленица 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79512" y="116631"/>
            <a:ext cx="4248472" cy="3553267"/>
          </a:xfrm>
          <a:prstGeom prst="rect">
            <a:avLst/>
          </a:prstGeom>
        </p:spPr>
      </p:pic>
      <p:pic>
        <p:nvPicPr>
          <p:cNvPr id="9" name="Рисунок 8" descr="масленица 4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427984" y="140647"/>
            <a:ext cx="4501734" cy="3697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10274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14290"/>
            <a:ext cx="8675288" cy="155852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b="1" dirty="0" smtClean="0">
                <a:solidFill>
                  <a:schemeClr val="tx2">
                    <a:lumMod val="10000"/>
                  </a:schemeClr>
                </a:solidFill>
              </a:rPr>
              <a:t>Существуют три музея валенок: в Москве, в мордовском селе Урусове и в городе Мышкине Ярославской области.            </a:t>
            </a:r>
            <a:endParaRPr lang="ru-RU" sz="2800" b="1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4" name="Рисунок 3" descr="музей в Москве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66082" y="1916831"/>
            <a:ext cx="3585837" cy="4645289"/>
          </a:xfrm>
          <a:prstGeom prst="rect">
            <a:avLst/>
          </a:prstGeom>
        </p:spPr>
      </p:pic>
      <p:pic>
        <p:nvPicPr>
          <p:cNvPr id="8" name="Рисунок 7" descr="Мышкинский музей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554844" y="1555394"/>
            <a:ext cx="3888432" cy="5011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15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.5|1.4|1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1.6|1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|2|1.7"/>
</p:tagLst>
</file>

<file path=ppt/theme/theme1.xml><?xml version="1.0" encoding="utf-8"?>
<a:theme xmlns:a="http://schemas.openxmlformats.org/drawingml/2006/main" name="Winter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367</TotalTime>
  <Words>415</Words>
  <Application>Microsoft Office PowerPoint</Application>
  <PresentationFormat>Экран (4:3)</PresentationFormat>
  <Paragraphs>40</Paragraphs>
  <Slides>18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Batang</vt:lpstr>
      <vt:lpstr>Calibri</vt:lpstr>
      <vt:lpstr>Courier New</vt:lpstr>
      <vt:lpstr>Trebuchet MS</vt:lpstr>
      <vt:lpstr>Verdana</vt:lpstr>
      <vt:lpstr>Wingdings</vt:lpstr>
      <vt:lpstr>Wingdings 2</vt:lpstr>
      <vt:lpstr>Winter</vt:lpstr>
      <vt:lpstr>Презентация PowerPoint</vt:lpstr>
      <vt:lpstr>Презентация PowerPoint</vt:lpstr>
      <vt:lpstr>История первого валенка.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ещё могут называться валенки ?</vt:lpstr>
      <vt:lpstr>Валенки— тёплые войлочные сапоги из свалянной овечьей шерсти.</vt:lpstr>
      <vt:lpstr>Презентация PowerPoint</vt:lpstr>
      <vt:lpstr>Но в последние годы выпускаются валенки самых разных цветов.</vt:lpstr>
      <vt:lpstr>Самый главный недостаток валенок- это их не влагостойкость , и поэтому придумали галоши.</vt:lpstr>
      <vt:lpstr>Дети, а давайте создадим и мы свой музей валенок?</vt:lpstr>
      <vt:lpstr>Презентация PowerPoint</vt:lpstr>
      <vt:lpstr>Презентация PowerPoint</vt:lpstr>
      <vt:lpstr>Спасибо за внимание Головко Светлана Владимировна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RUS</dc:creator>
  <cp:lastModifiedBy>Пользователь</cp:lastModifiedBy>
  <cp:revision>24</cp:revision>
  <dcterms:created xsi:type="dcterms:W3CDTF">2013-01-31T15:26:24Z</dcterms:created>
  <dcterms:modified xsi:type="dcterms:W3CDTF">2021-01-15T09:33:14Z</dcterms:modified>
</cp:coreProperties>
</file>