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361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648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A8F7FD-E745-4024-B619-B4627BC0FE8C}" type="datetimeFigureOut">
              <a:rPr lang="ru-RU" smtClean="0"/>
              <a:t>23.04.2024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B28D46-AD36-4D84-9C92-5070AA8C456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529943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A8F7FD-E745-4024-B619-B4627BC0FE8C}" type="datetimeFigureOut">
              <a:rPr lang="ru-RU" smtClean="0"/>
              <a:t>23.04.2024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B28D46-AD36-4D84-9C92-5070AA8C456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82991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A8F7FD-E745-4024-B619-B4627BC0FE8C}" type="datetimeFigureOut">
              <a:rPr lang="ru-RU" smtClean="0"/>
              <a:t>23.04.2024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B28D46-AD36-4D84-9C92-5070AA8C456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667356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A8F7FD-E745-4024-B619-B4627BC0FE8C}" type="datetimeFigureOut">
              <a:rPr lang="ru-RU" smtClean="0"/>
              <a:t>23.04.2024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B28D46-AD36-4D84-9C92-5070AA8C456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009237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189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A8F7FD-E745-4024-B619-B4627BC0FE8C}" type="datetimeFigureOut">
              <a:rPr lang="ru-RU" smtClean="0"/>
              <a:t>23.04.2024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B28D46-AD36-4D84-9C92-5070AA8C456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464994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A8F7FD-E745-4024-B619-B4627BC0FE8C}" type="datetimeFigureOut">
              <a:rPr lang="ru-RU" smtClean="0"/>
              <a:t>23.04.2024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B28D46-AD36-4D84-9C92-5070AA8C456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11460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7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A8F7FD-E745-4024-B619-B4627BC0FE8C}" type="datetimeFigureOut">
              <a:rPr lang="ru-RU" smtClean="0"/>
              <a:t>23.04.2024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B28D46-AD36-4D84-9C92-5070AA8C456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64527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A8F7FD-E745-4024-B619-B4627BC0FE8C}" type="datetimeFigureOut">
              <a:rPr lang="ru-RU" smtClean="0"/>
              <a:t>23.04.2024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B28D46-AD36-4D84-9C92-5070AA8C456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423545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A8F7FD-E745-4024-B619-B4627BC0FE8C}" type="datetimeFigureOut">
              <a:rPr lang="ru-RU" smtClean="0"/>
              <a:t>23.04.2024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B28D46-AD36-4D84-9C92-5070AA8C456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3607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A8F7FD-E745-4024-B619-B4627BC0FE8C}" type="datetimeFigureOut">
              <a:rPr lang="ru-RU" smtClean="0"/>
              <a:t>23.04.2024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B28D46-AD36-4D84-9C92-5070AA8C456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887351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A8F7FD-E745-4024-B619-B4627BC0FE8C}" type="datetimeFigureOut">
              <a:rPr lang="ru-RU" smtClean="0"/>
              <a:t>23.04.2024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B28D46-AD36-4D84-9C92-5070AA8C456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222095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A8F7FD-E745-4024-B619-B4627BC0FE8C}" type="datetimeFigureOut">
              <a:rPr lang="ru-RU" smtClean="0"/>
              <a:t>23.04.2024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B28D46-AD36-4D84-9C92-5070AA8C456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844620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377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94" indent="-228594" algn="l" defTabSz="914377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8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1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1031752"/>
          </a:xfrm>
        </p:spPr>
        <p:txBody>
          <a:bodyPr>
            <a:normAutofit/>
          </a:bodyPr>
          <a:lstStyle/>
          <a:p>
            <a:r>
              <a:rPr lang="ru-RU" sz="2800" b="1" dirty="0">
                <a:solidFill>
                  <a:srgbClr val="00B050"/>
                </a:solidFill>
              </a:rPr>
              <a:t>МБДОУ – детский сад комбинированного вида № 511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2154116"/>
            <a:ext cx="9144000" cy="3956539"/>
          </a:xfrm>
        </p:spPr>
        <p:txBody>
          <a:bodyPr>
            <a:normAutofit lnSpcReduction="10000"/>
          </a:bodyPr>
          <a:lstStyle/>
          <a:p>
            <a:pPr>
              <a:lnSpc>
                <a:spcPct val="107000"/>
              </a:lnSpc>
            </a:pPr>
            <a:r>
              <a:rPr lang="ru-RU" sz="3600" b="1" dirty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Практикум                      </a:t>
            </a:r>
            <a:endParaRPr lang="ru-RU" sz="3600" b="1" dirty="0">
              <a:solidFill>
                <a:srgbClr val="7030A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</a:pPr>
            <a:r>
              <a:rPr lang="ru-RU" sz="3600" b="1" dirty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«Субъектные праздники»</a:t>
            </a:r>
            <a:endParaRPr lang="en-US" sz="3600" b="1" dirty="0">
              <a:solidFill>
                <a:srgbClr val="7030A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</a:pPr>
            <a:endParaRPr lang="en-US" sz="3600" b="1" dirty="0">
              <a:solidFill>
                <a:srgbClr val="7030A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</a:pPr>
            <a:endParaRPr lang="en-US" sz="3600" b="1" dirty="0">
              <a:solidFill>
                <a:srgbClr val="7030A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</a:pPr>
            <a:endParaRPr lang="ru-RU" sz="3600" b="1" dirty="0">
              <a:solidFill>
                <a:srgbClr val="7030A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ru-RU" sz="3600" b="1" dirty="0">
                <a:solidFill>
                  <a:srgbClr val="FFC000"/>
                </a:solidFill>
              </a:rPr>
              <a:t>24.04.2024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5967599" y="3244333"/>
            <a:ext cx="25680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>
                <a:solidFill>
                  <a:srgbClr val="555555"/>
                </a:solidFill>
                <a:latin typeface="Tahoma" panose="020B0604030504040204" pitchFamily="34" charset="0"/>
              </a:rPr>
              <a:t> 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88328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8159"/>
            <a:ext cx="12192000" cy="6876159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000" b="1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Субъектный праздник</a:t>
            </a:r>
            <a:endParaRPr lang="ru-RU" sz="4000" b="1" dirty="0">
              <a:solidFill>
                <a:srgbClr val="FFC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292469" y="2073976"/>
            <a:ext cx="9908932" cy="4102986"/>
          </a:xfrm>
        </p:spPr>
        <p:txBody>
          <a:bodyPr>
            <a:normAutofit/>
          </a:bodyPr>
          <a:lstStyle/>
          <a:p>
            <a:pPr marL="0" lvl="0" indent="0" algn="just" defTabSz="914400">
              <a:lnSpc>
                <a:spcPct val="100000"/>
              </a:lnSpc>
              <a:spcBef>
                <a:spcPct val="20000"/>
              </a:spcBef>
              <a:buNone/>
            </a:pPr>
            <a:r>
              <a:rPr lang="ru-RU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Данная практика</a:t>
            </a:r>
            <a:r>
              <a:rPr lang="en-US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основана на использовании значимых событий в жизни дошкольников и отдельной личности, осуществляемая через мероприятия, и характеризующаяся</a:t>
            </a:r>
            <a:r>
              <a:rPr lang="en-US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конкретной направленностью,</a:t>
            </a:r>
            <a:r>
              <a:rPr lang="en-US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локальным характером воздействия на сознание, эмоциональную сферу и поведение.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143977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-5744"/>
            <a:ext cx="12192000" cy="6863744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4000" b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Субъектный праздник</a:t>
            </a:r>
            <a:r>
              <a:rPr lang="en-US" sz="4000" b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4000" b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эта практика:</a:t>
            </a:r>
            <a:endParaRPr lang="ru-RU" dirty="0">
              <a:solidFill>
                <a:srgbClr val="FFC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18846" y="1934309"/>
            <a:ext cx="9900139" cy="4242654"/>
          </a:xfrm>
        </p:spPr>
        <p:txBody>
          <a:bodyPr/>
          <a:lstStyle/>
          <a:p>
            <a:pPr marL="0" lvl="0" indent="0" algn="just" defTabSz="914400">
              <a:lnSpc>
                <a:spcPct val="100000"/>
              </a:lnSpc>
              <a:spcBef>
                <a:spcPct val="20000"/>
              </a:spcBef>
              <a:buNone/>
            </a:pPr>
            <a:r>
              <a:rPr lang="ru-RU" sz="2400" b="1" spc="-15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-связана с развивающим, личностно-ориентированным воспитанием;</a:t>
            </a:r>
          </a:p>
          <a:p>
            <a:pPr marL="0" lvl="0" indent="0" algn="just" defTabSz="914400">
              <a:lnSpc>
                <a:spcPct val="100000"/>
              </a:lnSpc>
              <a:spcBef>
                <a:spcPct val="20000"/>
              </a:spcBef>
              <a:buNone/>
            </a:pPr>
            <a:r>
              <a:rPr lang="ru-RU" sz="2400" b="1" spc="-15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-является уникальным средством</a:t>
            </a:r>
            <a:r>
              <a:rPr lang="en-US" sz="2400" b="1" spc="-15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spc="-15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обеспечения</a:t>
            </a:r>
            <a:r>
              <a:rPr lang="en-US" sz="2400" b="1" spc="-15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spc="-15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сотрудничества</a:t>
            </a:r>
            <a:r>
              <a:rPr lang="en-US" sz="2400" b="1" spc="-15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spc="-15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между детьми и взрослыми;</a:t>
            </a:r>
          </a:p>
          <a:p>
            <a:pPr marL="0" lvl="0" indent="0" algn="just" defTabSz="914400">
              <a:lnSpc>
                <a:spcPct val="100000"/>
              </a:lnSpc>
              <a:spcBef>
                <a:spcPct val="20000"/>
              </a:spcBef>
              <a:buNone/>
            </a:pPr>
            <a:r>
              <a:rPr lang="ru-RU" sz="2400" b="1" spc="-15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-способствует интеграции образовательного и воспитательного процессов;</a:t>
            </a:r>
          </a:p>
          <a:p>
            <a:pPr marL="0" lvl="0" indent="0" algn="just" defTabSz="914400">
              <a:lnSpc>
                <a:spcPct val="100000"/>
              </a:lnSpc>
              <a:spcBef>
                <a:spcPct val="20000"/>
              </a:spcBef>
              <a:buNone/>
            </a:pPr>
            <a:r>
              <a:rPr lang="ru-RU" sz="2400" b="1" spc="-15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-в ходе реализации практики используются современные воспитательные технологии;</a:t>
            </a:r>
            <a:endParaRPr lang="en-US" sz="2400" b="1" spc="-150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just" defTabSz="914400">
              <a:lnSpc>
                <a:spcPct val="100000"/>
              </a:lnSpc>
              <a:spcBef>
                <a:spcPct val="20000"/>
              </a:spcBef>
              <a:buNone/>
            </a:pPr>
            <a:r>
              <a:rPr lang="en-US" sz="2400" b="1" spc="-15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sz="2400" b="1" spc="-15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способствует успешной социализации личности воспитанников.</a:t>
            </a:r>
          </a:p>
          <a:p>
            <a:pPr marL="0" lvl="0" indent="0" defTabSz="914400">
              <a:lnSpc>
                <a:spcPct val="100000"/>
              </a:lnSpc>
              <a:spcBef>
                <a:spcPct val="20000"/>
              </a:spcBef>
              <a:buNone/>
            </a:pPr>
            <a:endParaRPr lang="ru-RU" b="1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556198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000" b="1" dirty="0">
                <a:solidFill>
                  <a:srgbClr val="F96A1B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Задачи:</a:t>
            </a:r>
            <a:endParaRPr lang="ru-RU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257300" y="1336431"/>
            <a:ext cx="9944099" cy="3683977"/>
          </a:xfrm>
        </p:spPr>
        <p:txBody>
          <a:bodyPr/>
          <a:lstStyle/>
          <a:p>
            <a:pPr marL="0" lvl="0" indent="0" algn="just" defTabSz="914400">
              <a:lnSpc>
                <a:spcPct val="100000"/>
              </a:lnSpc>
              <a:spcBef>
                <a:spcPct val="20000"/>
              </a:spcBef>
              <a:buNone/>
            </a:pPr>
            <a:r>
              <a:rPr lang="ru-RU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-создание ситуации эмоционального «заряжения», духовного возвышения;</a:t>
            </a:r>
            <a:endParaRPr lang="en-US" b="1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just" defTabSz="914400">
              <a:lnSpc>
                <a:spcPct val="100000"/>
              </a:lnSpc>
              <a:spcBef>
                <a:spcPct val="20000"/>
              </a:spcBef>
              <a:buNone/>
            </a:pPr>
            <a:r>
              <a:rPr lang="en-US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предоставление условий для приобщения к явлениям культуры воспитанникам (вместе выбираем, занимаемся различными видами деятельности, совместно сопереживаем);</a:t>
            </a:r>
          </a:p>
          <a:p>
            <a:pPr marL="0" lvl="0" indent="0" algn="just" defTabSz="914400">
              <a:lnSpc>
                <a:spcPct val="100000"/>
              </a:lnSpc>
              <a:spcBef>
                <a:spcPct val="20000"/>
              </a:spcBef>
              <a:buNone/>
            </a:pPr>
            <a:r>
              <a:rPr lang="ru-RU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-формирование отношения к другим людям, к результатам и</a:t>
            </a:r>
            <a:r>
              <a:rPr lang="en-US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продуктам их культурной деятельности.</a:t>
            </a:r>
          </a:p>
          <a:p>
            <a:pPr marL="0" lvl="0" indent="0" defTabSz="914400">
              <a:lnSpc>
                <a:spcPct val="100000"/>
              </a:lnSpc>
              <a:spcBef>
                <a:spcPct val="20000"/>
              </a:spcBef>
              <a:buNone/>
            </a:pPr>
            <a:endParaRPr lang="ru-RU" sz="3200" b="1" dirty="0">
              <a:solidFill>
                <a:srgbClr val="F96A1B">
                  <a:lumMod val="75000"/>
                </a:srgb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721474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4000" b="1" dirty="0">
                <a:solidFill>
                  <a:srgbClr val="F96A1B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Этапы организации праздника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274885" y="1389185"/>
            <a:ext cx="9926516" cy="4787778"/>
          </a:xfrm>
        </p:spPr>
        <p:txBody>
          <a:bodyPr/>
          <a:lstStyle/>
          <a:p>
            <a:pPr marL="342900" lvl="0" indent="-342900" defTabSz="914400">
              <a:lnSpc>
                <a:spcPct val="100000"/>
              </a:lnSpc>
              <a:spcBef>
                <a:spcPct val="20000"/>
              </a:spcBef>
            </a:pPr>
            <a:r>
              <a:rPr lang="ru-RU" sz="20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МЕЧТА</a:t>
            </a:r>
          </a:p>
          <a:p>
            <a:pPr marL="342900" lvl="0" indent="-342900" defTabSz="914400">
              <a:lnSpc>
                <a:spcPct val="100000"/>
              </a:lnSpc>
              <a:spcBef>
                <a:spcPct val="20000"/>
              </a:spcBef>
            </a:pPr>
            <a:r>
              <a:rPr lang="ru-RU" sz="20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СОЦИАЛЬНЫЙ ОПРОС ИЛИ ПРОВОКАЦИЯ (дети, родители, администрация)</a:t>
            </a:r>
            <a:endParaRPr lang="en-US" sz="2000" b="1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defTabSz="914400">
              <a:lnSpc>
                <a:spcPct val="100000"/>
              </a:lnSpc>
              <a:spcBef>
                <a:spcPct val="20000"/>
              </a:spcBef>
            </a:pPr>
            <a:r>
              <a:rPr lang="ru-RU" sz="20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ВСТРЕЧА ВЗРОСЛЫХ УЧАСТНИКОВ (60% - создание условий, 40% - для проявления субъектной позиции детей)</a:t>
            </a:r>
          </a:p>
          <a:p>
            <a:pPr marL="342900" lvl="0" indent="-342900" defTabSz="914400">
              <a:lnSpc>
                <a:spcPct val="100000"/>
              </a:lnSpc>
              <a:spcBef>
                <a:spcPct val="20000"/>
              </a:spcBef>
            </a:pPr>
            <a:r>
              <a:rPr lang="ru-RU" sz="20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ПЛАН с набором игр, танцев, песен, материалов, атрибутов, оборудования</a:t>
            </a:r>
          </a:p>
          <a:p>
            <a:pPr marL="342900" lvl="0" indent="-342900" defTabSz="914400">
              <a:lnSpc>
                <a:spcPct val="100000"/>
              </a:lnSpc>
              <a:spcBef>
                <a:spcPct val="20000"/>
              </a:spcBef>
            </a:pPr>
            <a:r>
              <a:rPr lang="ru-RU" sz="20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ТВОРЧЕСКОЕ ВОПЛОЩЕНИЕ, ПРАЗДНИК</a:t>
            </a:r>
          </a:p>
          <a:p>
            <a:pPr marL="342900" lvl="0" indent="-342900" defTabSz="914400">
              <a:lnSpc>
                <a:spcPct val="100000"/>
              </a:lnSpc>
              <a:spcBef>
                <a:spcPct val="20000"/>
              </a:spcBef>
            </a:pPr>
            <a:r>
              <a:rPr lang="ru-RU" sz="20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РЕФЛЕКСИЯ обмен впечатлениями среди детей, отзывы родителей, педагогический анализ</a:t>
            </a:r>
            <a:r>
              <a:rPr lang="en-US" sz="20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(закрепление  в среде результатов праздника)</a:t>
            </a:r>
          </a:p>
          <a:p>
            <a:pPr marL="342900" lvl="0" indent="-342900" defTabSz="914400">
              <a:lnSpc>
                <a:spcPct val="100000"/>
              </a:lnSpc>
              <a:spcBef>
                <a:spcPct val="20000"/>
              </a:spcBef>
            </a:pPr>
            <a:r>
              <a:rPr lang="ru-RU" sz="20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УХОД НОВОГО ОПЫТА В ИГРУ</a:t>
            </a:r>
          </a:p>
          <a:p>
            <a:pPr marL="0" indent="0">
              <a:buNone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9458519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47</TotalTime>
  <Words>224</Words>
  <Application>Microsoft Office PowerPoint</Application>
  <PresentationFormat>Широкоэкранный</PresentationFormat>
  <Paragraphs>28</Paragraphs>
  <Slides>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11" baseType="lpstr">
      <vt:lpstr>Arial</vt:lpstr>
      <vt:lpstr>Calibri</vt:lpstr>
      <vt:lpstr>Calibri Light</vt:lpstr>
      <vt:lpstr>Tahoma</vt:lpstr>
      <vt:lpstr>Times New Roman</vt:lpstr>
      <vt:lpstr>Тема Office</vt:lpstr>
      <vt:lpstr>МБДОУ – детский сад комбинированного вида № 511</vt:lpstr>
      <vt:lpstr>Субъектный праздник</vt:lpstr>
      <vt:lpstr>Субъектный праздник – эта практика:</vt:lpstr>
      <vt:lpstr>Задачи:</vt:lpstr>
      <vt:lpstr>Этапы организации праздника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MA</dc:creator>
  <cp:lastModifiedBy>MA</cp:lastModifiedBy>
  <cp:revision>6</cp:revision>
  <dcterms:created xsi:type="dcterms:W3CDTF">2024-04-23T06:13:19Z</dcterms:created>
  <dcterms:modified xsi:type="dcterms:W3CDTF">2024-04-23T07:00:48Z</dcterms:modified>
</cp:coreProperties>
</file>