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71" r:id="rId7"/>
    <p:sldId id="261" r:id="rId8"/>
    <p:sldId id="262" r:id="rId9"/>
    <p:sldId id="263" r:id="rId10"/>
    <p:sldId id="272" r:id="rId11"/>
    <p:sldId id="264" r:id="rId12"/>
    <p:sldId id="265" r:id="rId13"/>
    <p:sldId id="266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B2C0F-404F-4DA8-93E2-40A1A371AB72}" type="datetimeFigureOut">
              <a:rPr lang="ru-RU" smtClean="0"/>
              <a:t>27.03.2022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6B9E0-CC19-4568-9D29-FA88F54923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5414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B2C0F-404F-4DA8-93E2-40A1A371AB72}" type="datetimeFigureOut">
              <a:rPr lang="ru-RU" smtClean="0"/>
              <a:t>27.03.2022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6B9E0-CC19-4568-9D29-FA88F54923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118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B2C0F-404F-4DA8-93E2-40A1A371AB72}" type="datetimeFigureOut">
              <a:rPr lang="ru-RU" smtClean="0"/>
              <a:t>27.03.2022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6B9E0-CC19-4568-9D29-FA88F54923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9922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B2C0F-404F-4DA8-93E2-40A1A371AB72}" type="datetimeFigureOut">
              <a:rPr lang="ru-RU" smtClean="0"/>
              <a:t>27.03.2022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6B9E0-CC19-4568-9D29-FA88F54923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628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B2C0F-404F-4DA8-93E2-40A1A371AB72}" type="datetimeFigureOut">
              <a:rPr lang="ru-RU" smtClean="0"/>
              <a:t>27.03.2022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6B9E0-CC19-4568-9D29-FA88F54923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9381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B2C0F-404F-4DA8-93E2-40A1A371AB72}" type="datetimeFigureOut">
              <a:rPr lang="ru-RU" smtClean="0"/>
              <a:t>27.03.2022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6B9E0-CC19-4568-9D29-FA88F54923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6999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B2C0F-404F-4DA8-93E2-40A1A371AB72}" type="datetimeFigureOut">
              <a:rPr lang="ru-RU" smtClean="0"/>
              <a:t>27.03.2022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6B9E0-CC19-4568-9D29-FA88F54923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632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B2C0F-404F-4DA8-93E2-40A1A371AB72}" type="datetimeFigureOut">
              <a:rPr lang="ru-RU" smtClean="0"/>
              <a:t>27.03.2022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6B9E0-CC19-4568-9D29-FA88F54923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5337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B2C0F-404F-4DA8-93E2-40A1A371AB72}" type="datetimeFigureOut">
              <a:rPr lang="ru-RU" smtClean="0"/>
              <a:t>27.03.2022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6B9E0-CC19-4568-9D29-FA88F54923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0417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B2C0F-404F-4DA8-93E2-40A1A371AB72}" type="datetimeFigureOut">
              <a:rPr lang="ru-RU" smtClean="0"/>
              <a:t>27.03.2022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6B9E0-CC19-4568-9D29-FA88F54923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06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B2C0F-404F-4DA8-93E2-40A1A371AB72}" type="datetimeFigureOut">
              <a:rPr lang="ru-RU" smtClean="0"/>
              <a:t>27.03.2022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6B9E0-CC19-4568-9D29-FA88F54923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456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9B2C0F-404F-4DA8-93E2-40A1A371AB72}" type="datetimeFigureOut">
              <a:rPr lang="ru-RU" smtClean="0"/>
              <a:t>27.03.2022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46B9E0-CC19-4568-9D29-FA88F54923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6351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5536" y="260648"/>
            <a:ext cx="8568952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МДБОУ –детский сад комбинированного вида №511</a:t>
            </a:r>
          </a:p>
          <a:p>
            <a:endParaRPr lang="ru-RU" dirty="0" smtClean="0"/>
          </a:p>
          <a:p>
            <a:pPr algn="ctr"/>
            <a:r>
              <a:rPr lang="ru-RU" sz="2400" b="1" dirty="0" smtClean="0"/>
              <a:t>Городской конкурс – праздник</a:t>
            </a:r>
          </a:p>
          <a:p>
            <a:pPr algn="ctr"/>
            <a:r>
              <a:rPr lang="ru-RU" sz="2400" b="1" dirty="0" smtClean="0"/>
              <a:t>«Путешествие по зарубежным сказкам вчера и сегодня»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algn="r"/>
            <a:r>
              <a:rPr lang="ru-RU" dirty="0" smtClean="0"/>
              <a:t>Проект  «Сказки зарубежных писателей прошлых лет»</a:t>
            </a:r>
          </a:p>
          <a:p>
            <a:pPr algn="r"/>
            <a:r>
              <a:rPr lang="ru-RU" dirty="0" smtClean="0"/>
              <a:t>Выполнили:</a:t>
            </a:r>
          </a:p>
          <a:p>
            <a:pPr algn="r"/>
            <a:r>
              <a:rPr lang="ru-RU" dirty="0" smtClean="0"/>
              <a:t>Головко  Светлана Владимировна, воспитатель 1КК</a:t>
            </a:r>
          </a:p>
          <a:p>
            <a:pPr algn="r"/>
            <a:r>
              <a:rPr lang="ru-RU" dirty="0" err="1" smtClean="0"/>
              <a:t>Оллаберганова</a:t>
            </a:r>
            <a:r>
              <a:rPr lang="ru-RU" dirty="0"/>
              <a:t> </a:t>
            </a:r>
            <a:r>
              <a:rPr lang="ru-RU" dirty="0" smtClean="0"/>
              <a:t>Полина Олеговна, учитель-логопед, 1КК</a:t>
            </a:r>
          </a:p>
          <a:p>
            <a:pPr algn="r"/>
            <a:r>
              <a:rPr lang="ru-RU" dirty="0" smtClean="0"/>
              <a:t>Дети старшей группы №7.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02014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88640"/>
            <a:ext cx="8579296" cy="5937523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ru-RU" b="1" i="1" dirty="0" smtClean="0"/>
              <a:t>2. Познавательное развитие.</a:t>
            </a: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 Рассматривание иллюстраций.</a:t>
            </a:r>
          </a:p>
          <a:p>
            <a:pPr marL="0" indent="0">
              <a:buNone/>
            </a:pPr>
            <a:r>
              <a:rPr lang="ru-RU" b="1" dirty="0" smtClean="0"/>
              <a:t>Цель: познакомить детей с иллюстрациями к сказке; воспитывать осторожное обращение к альбомам, иллюстрациям.</a:t>
            </a:r>
          </a:p>
          <a:p>
            <a:pPr marL="0" indent="0">
              <a:buNone/>
            </a:pPr>
            <a:r>
              <a:rPr lang="ru-RU" b="1" dirty="0" smtClean="0"/>
              <a:t> Настольно-печатные игры, «Разрезные картинки», «Собери картинку».</a:t>
            </a:r>
          </a:p>
          <a:p>
            <a:pPr marL="0" indent="0">
              <a:buNone/>
            </a:pPr>
            <a:r>
              <a:rPr lang="ru-RU" b="1" dirty="0" smtClean="0"/>
              <a:t>Занятие «Знакомство </a:t>
            </a:r>
            <a:r>
              <a:rPr lang="ru-RU" b="1" dirty="0"/>
              <a:t>с творчеством зарубежных </a:t>
            </a:r>
            <a:r>
              <a:rPr lang="ru-RU" b="1" dirty="0" smtClean="0"/>
              <a:t>писателей </a:t>
            </a:r>
            <a:r>
              <a:rPr lang="ru-RU" b="1" dirty="0"/>
              <a:t>– сказочников и их </a:t>
            </a:r>
            <a:r>
              <a:rPr lang="ru-RU" b="1" dirty="0" smtClean="0"/>
              <a:t>произведениями»</a:t>
            </a: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Занятие «Путешествие в царство Снежной Королевы» </a:t>
            </a:r>
          </a:p>
          <a:p>
            <a:pPr marL="0" indent="0">
              <a:buNone/>
            </a:pPr>
            <a:r>
              <a:rPr lang="ru-RU" b="1" dirty="0" smtClean="0"/>
              <a:t>Цель: в игровом виде способствовать активизации познавательных и мыслительных процессов участников;</a:t>
            </a:r>
          </a:p>
          <a:p>
            <a:pPr marL="0" indent="0">
              <a:buNone/>
            </a:pPr>
            <a:r>
              <a:rPr lang="ru-RU" b="1" dirty="0" smtClean="0"/>
              <a:t>      усваивание и закрепление имеющихся знаний и навыков;</a:t>
            </a:r>
          </a:p>
          <a:p>
            <a:pPr marL="0" indent="0">
              <a:buNone/>
            </a:pPr>
            <a:r>
              <a:rPr lang="ru-RU" b="1" dirty="0" smtClean="0"/>
              <a:t>      развитие творческих способностей и индивидуальных положительных психологических качеств, формирование исследовательских навыков;</a:t>
            </a:r>
          </a:p>
          <a:p>
            <a:pPr marL="0" indent="0">
              <a:buNone/>
            </a:pPr>
            <a:r>
              <a:rPr lang="ru-RU" b="1" dirty="0" smtClean="0"/>
              <a:t>       формирование навыков взаимодействия со сверстниками, взаимопомощи, толерантности и другие.</a:t>
            </a:r>
          </a:p>
          <a:p>
            <a:pPr marL="0" indent="0">
              <a:buNone/>
            </a:pPr>
            <a:r>
              <a:rPr lang="ru-RU" b="1" dirty="0" smtClean="0"/>
              <a:t>        Решение логических задач от Снежной Королевы «Не зевай – задачи  порешай». . </a:t>
            </a:r>
          </a:p>
          <a:p>
            <a:pPr marL="0" indent="0">
              <a:buNone/>
            </a:pPr>
            <a:r>
              <a:rPr lang="ru-RU" b="1" dirty="0" smtClean="0"/>
              <a:t>Цель: развитие сообразительности, логического мышления. </a:t>
            </a:r>
          </a:p>
          <a:p>
            <a:pPr marL="0" indent="0" algn="r">
              <a:buNone/>
            </a:pPr>
            <a:r>
              <a:rPr lang="ru-RU" b="1" i="1" dirty="0" smtClean="0"/>
              <a:t>3. Речевое развитие.</a:t>
            </a:r>
            <a:endParaRPr lang="ru-RU" b="1" dirty="0" smtClean="0"/>
          </a:p>
          <a:p>
            <a:pPr marL="0" indent="0" algn="r">
              <a:buNone/>
            </a:pPr>
            <a:r>
              <a:rPr lang="ru-RU" b="1" dirty="0" smtClean="0"/>
              <a:t>Занятие «Снежная Королева». </a:t>
            </a:r>
          </a:p>
          <a:p>
            <a:pPr marL="0" indent="0" algn="r">
              <a:buNone/>
            </a:pPr>
            <a:r>
              <a:rPr lang="ru-RU" b="1" dirty="0" smtClean="0"/>
              <a:t>Закрепление знаний о характерных особенностях времен года, учить отвечать на вопросы полным предложением, составлять рассказ по серии картинок. Разгадывание загадок по сказке.</a:t>
            </a:r>
          </a:p>
          <a:p>
            <a:pPr marL="0" indent="0" algn="r">
              <a:buNone/>
            </a:pPr>
            <a:r>
              <a:rPr lang="ru-RU" b="1" dirty="0" smtClean="0"/>
              <a:t>Цель: активизировать в речи слова, полученные на протяжении проекта; развивать логическое быстрое мышление; воспитывать сдержанность.</a:t>
            </a:r>
          </a:p>
          <a:p>
            <a:pPr marL="0" indent="0" algn="r">
              <a:buNone/>
            </a:pPr>
            <a:r>
              <a:rPr lang="ru-RU" b="1" dirty="0" smtClean="0"/>
              <a:t>Чтение сказки «Снежная Королева» Г. Х. Андерсена и дальнейшее ее обсуждение (на занятиях и в свободной деятельности)</a:t>
            </a:r>
          </a:p>
          <a:p>
            <a:pPr marL="0" indent="0" algn="r">
              <a:buNone/>
            </a:pPr>
            <a:r>
              <a:rPr lang="ru-RU" b="1" dirty="0" smtClean="0"/>
              <a:t> Цель: Познакомить с произведением, развивать диалогическую речь; воспитывать умение и желание слушать сказку. Учить понимать прочитанное, отвечать на вопросы по тексту.</a:t>
            </a:r>
          </a:p>
          <a:p>
            <a:pPr marL="0" indent="0" algn="r">
              <a:buNone/>
            </a:pPr>
            <a:r>
              <a:rPr lang="ru-RU" b="1" dirty="0" smtClean="0"/>
              <a:t>Инсценировка отрывков из сказки. Цель: развивать диалогическую и монологическую речь; воспитывать способность детей выслушивать и дополнять ответы других, оценивать и анализировать свои и другие работы, умение дружно работать в детском творческом коллективе.</a:t>
            </a:r>
          </a:p>
          <a:p>
            <a:pPr marL="0" indent="0" algn="r">
              <a:buNone/>
            </a:pPr>
            <a:r>
              <a:rPr lang="ru-RU" b="1" dirty="0" smtClean="0"/>
              <a:t>Д/И «Дополни предложение». Цель: формировать умение строить предложение грамматически правильно.</a:t>
            </a:r>
          </a:p>
          <a:p>
            <a:pPr marL="0" indent="0" algn="r">
              <a:buNone/>
            </a:pPr>
            <a:r>
              <a:rPr lang="ru-RU" b="1" dirty="0" smtClean="0"/>
              <a:t>Заучивание стихотворений о зиме. Развивать произвольную память.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55299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435280" cy="2016224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ru-RU" b="1" i="1" dirty="0"/>
              <a:t>4. Художественно-эстетическое развитие</a:t>
            </a:r>
            <a:r>
              <a:rPr lang="ru-RU" b="1" i="1" dirty="0" smtClean="0"/>
              <a:t>.</a:t>
            </a: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Рисование «Замок Снежной </a:t>
            </a:r>
            <a:r>
              <a:rPr lang="ru-RU" b="1" dirty="0"/>
              <a:t>к</a:t>
            </a:r>
            <a:r>
              <a:rPr lang="ru-RU" b="1" dirty="0" smtClean="0"/>
              <a:t>оролевы» </a:t>
            </a:r>
            <a:r>
              <a:rPr lang="ru-RU" b="1" dirty="0"/>
              <a:t>по замыслу. Задумывать сюжет работы, подбирать материалы для его реализации</a:t>
            </a:r>
            <a:r>
              <a:rPr lang="ru-RU" b="1" dirty="0" smtClean="0"/>
              <a:t>. Раскрашивание </a:t>
            </a:r>
            <a:r>
              <a:rPr lang="ru-RU" b="1" dirty="0"/>
              <a:t>раскрасок.</a:t>
            </a:r>
          </a:p>
          <a:p>
            <a:pPr marL="0" indent="0">
              <a:buNone/>
            </a:pPr>
            <a:r>
              <a:rPr lang="ru-RU" b="1" dirty="0"/>
              <a:t>Цель:  Развивать мелкую моторику рук, закреплять умение </a:t>
            </a:r>
            <a:r>
              <a:rPr lang="ru-RU" b="1" dirty="0" smtClean="0"/>
              <a:t> штриховать </a:t>
            </a:r>
            <a:r>
              <a:rPr lang="ru-RU" b="1" dirty="0"/>
              <a:t>в одном направлении.</a:t>
            </a:r>
          </a:p>
          <a:p>
            <a:pPr marL="0" indent="0">
              <a:buNone/>
            </a:pPr>
            <a:r>
              <a:rPr lang="ru-RU" b="1" dirty="0" smtClean="0"/>
              <a:t>Лепка </a:t>
            </a:r>
            <a:r>
              <a:rPr lang="ru-RU" b="1" dirty="0"/>
              <a:t>декоративная «Мой любимый герой».</a:t>
            </a:r>
          </a:p>
          <a:p>
            <a:pPr marL="0" indent="0">
              <a:buNone/>
            </a:pPr>
            <a:r>
              <a:rPr lang="ru-RU" b="1" dirty="0" smtClean="0"/>
              <a:t>Цель</a:t>
            </a:r>
            <a:r>
              <a:rPr lang="ru-RU" b="1" dirty="0"/>
              <a:t>: закреплять умение лепить силуэт человека, передавая характер, понравившегося героя.</a:t>
            </a:r>
          </a:p>
          <a:p>
            <a:pPr marL="0" indent="0">
              <a:buNone/>
            </a:pPr>
            <a:r>
              <a:rPr lang="ru-RU" b="1" dirty="0" smtClean="0"/>
              <a:t>Конструирование</a:t>
            </a:r>
            <a:r>
              <a:rPr lang="ru-RU" b="1" dirty="0"/>
              <a:t>. </a:t>
            </a:r>
            <a:r>
              <a:rPr lang="ru-RU" b="1" dirty="0" smtClean="0"/>
              <a:t>«Дом Снежной королевы». </a:t>
            </a:r>
            <a:endParaRPr lang="ru-RU" b="1" dirty="0"/>
          </a:p>
          <a:p>
            <a:pPr marL="0" indent="0">
              <a:buNone/>
            </a:pPr>
            <a:r>
              <a:rPr lang="ru-RU" b="1" dirty="0"/>
              <a:t>Цель: закрепление умения составлять из частей целое, развитие логического мышления.</a:t>
            </a:r>
          </a:p>
          <a:p>
            <a:pPr marL="0" indent="0">
              <a:buNone/>
            </a:pPr>
            <a:r>
              <a:rPr lang="ru-RU" b="1" dirty="0" smtClean="0"/>
              <a:t>Аппликация «Царство Снежной королевы». </a:t>
            </a:r>
            <a:r>
              <a:rPr lang="ru-RU" b="1" dirty="0"/>
              <a:t>Закреплять умение пользоваться ножницами, вырезать детали, путем сложения </a:t>
            </a:r>
            <a:r>
              <a:rPr lang="ru-RU" b="1" dirty="0" smtClean="0"/>
              <a:t>бумаги, разрезания и  произвольное приклеивания деталей.</a:t>
            </a:r>
            <a:endParaRPr lang="ru-RU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210863"/>
            <a:ext cx="2243782" cy="25944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304" y="2276872"/>
            <a:ext cx="2496278" cy="18722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1782" y="4223938"/>
            <a:ext cx="3157636" cy="236822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3975" y="2321747"/>
            <a:ext cx="2916497" cy="218737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8266" y="4192206"/>
            <a:ext cx="3405763" cy="255432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2276872"/>
            <a:ext cx="2448272" cy="1836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5667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1"/>
            <a:ext cx="8507288" cy="252027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900" i="1" dirty="0"/>
              <a:t>5. Физическое развитие.</a:t>
            </a:r>
            <a:endParaRPr lang="ru-RU" sz="900" dirty="0"/>
          </a:p>
          <a:p>
            <a:pPr marL="0" indent="0">
              <a:buNone/>
            </a:pPr>
            <a:r>
              <a:rPr lang="ru-RU" sz="900" dirty="0" smtClean="0"/>
              <a:t>П/и</a:t>
            </a:r>
            <a:r>
              <a:rPr lang="ru-RU" sz="900" dirty="0"/>
              <a:t>. «Снежная Королева». </a:t>
            </a:r>
            <a:r>
              <a:rPr lang="ru-RU" sz="900" dirty="0" smtClean="0"/>
              <a:t> П/и «Замок из снега»</a:t>
            </a:r>
          </a:p>
          <a:p>
            <a:pPr marL="0" indent="0">
              <a:buNone/>
            </a:pPr>
            <a:r>
              <a:rPr lang="ru-RU" sz="900" dirty="0" smtClean="0"/>
              <a:t>Цель</a:t>
            </a:r>
            <a:r>
              <a:rPr lang="ru-RU" sz="900" dirty="0"/>
              <a:t>: Воспитывать быстроту и ловкость.</a:t>
            </a:r>
          </a:p>
          <a:p>
            <a:pPr marL="0" indent="0">
              <a:buNone/>
            </a:pPr>
            <a:r>
              <a:rPr lang="ru-RU" sz="900" dirty="0"/>
              <a:t>«Мороз – Красный нос», «Два мороза».</a:t>
            </a:r>
          </a:p>
          <a:p>
            <a:pPr marL="0" indent="0">
              <a:buNone/>
            </a:pPr>
            <a:r>
              <a:rPr lang="ru-RU" sz="900" dirty="0"/>
              <a:t>Цель:  Развитие ловкости, воспитание выдержки и терпения.</a:t>
            </a:r>
          </a:p>
          <a:p>
            <a:pPr marL="0" indent="0">
              <a:buNone/>
            </a:pPr>
            <a:r>
              <a:rPr lang="ru-RU" sz="900" dirty="0" smtClean="0"/>
              <a:t>Физ</a:t>
            </a:r>
            <a:r>
              <a:rPr lang="ru-RU" sz="900" dirty="0"/>
              <a:t>. минутка «Мы шагаем по сугробам». </a:t>
            </a:r>
          </a:p>
          <a:p>
            <a:pPr marL="0" indent="0">
              <a:buNone/>
            </a:pPr>
            <a:r>
              <a:rPr lang="ru-RU" sz="900" dirty="0"/>
              <a:t>Цель: развитие координации движений, мышления.</a:t>
            </a:r>
          </a:p>
          <a:p>
            <a:pPr marL="0" indent="0">
              <a:buNone/>
            </a:pPr>
            <a:r>
              <a:rPr lang="ru-RU" sz="900" i="1" dirty="0"/>
              <a:t>6. Работа с родителями.</a:t>
            </a:r>
            <a:endParaRPr lang="ru-RU" sz="900" dirty="0"/>
          </a:p>
          <a:p>
            <a:pPr marL="0" indent="0">
              <a:buNone/>
            </a:pPr>
            <a:r>
              <a:rPr lang="ru-RU" sz="900" dirty="0" smtClean="0"/>
              <a:t>Помощь </a:t>
            </a:r>
            <a:r>
              <a:rPr lang="ru-RU" sz="900" dirty="0"/>
              <a:t>в оснащении книжного уголка,</a:t>
            </a:r>
          </a:p>
          <a:p>
            <a:pPr marL="0" indent="0">
              <a:buNone/>
            </a:pPr>
            <a:r>
              <a:rPr lang="ru-RU" sz="900" dirty="0" smtClean="0"/>
              <a:t>творческий </a:t>
            </a:r>
            <a:r>
              <a:rPr lang="ru-RU" sz="900" dirty="0"/>
              <a:t>конкурс «В царстве Снежной Королевы</a:t>
            </a:r>
            <a:r>
              <a:rPr lang="ru-RU" sz="900" dirty="0" smtClean="0"/>
              <a:t>».</a:t>
            </a:r>
          </a:p>
          <a:p>
            <a:pPr marL="0" indent="0">
              <a:buNone/>
            </a:pPr>
            <a:r>
              <a:rPr lang="ru-RU" sz="900" dirty="0" smtClean="0"/>
              <a:t>Оформление фото выставки по  сказке, фото предоставлено  родителями. </a:t>
            </a:r>
            <a:endParaRPr lang="ru-RU" sz="900" dirty="0"/>
          </a:p>
          <a:p>
            <a:pPr marL="0" indent="0">
              <a:buNone/>
            </a:pPr>
            <a:r>
              <a:rPr lang="ru-RU" sz="900" dirty="0" smtClean="0"/>
              <a:t>Консультации </a:t>
            </a:r>
            <a:r>
              <a:rPr lang="ru-RU" sz="900" dirty="0"/>
              <a:t>для родителей «Почитайте детям дома»</a:t>
            </a:r>
          </a:p>
          <a:p>
            <a:pPr marL="0" indent="0">
              <a:buNone/>
            </a:pPr>
            <a:r>
              <a:rPr lang="ru-RU" sz="900" dirty="0"/>
              <a:t>III. Презентационный этап.</a:t>
            </a:r>
          </a:p>
          <a:p>
            <a:pPr marL="0" indent="0">
              <a:buNone/>
            </a:pPr>
            <a:r>
              <a:rPr lang="ru-RU" sz="900" dirty="0"/>
              <a:t>Выставка творческих работ детей и родителей</a:t>
            </a:r>
            <a:r>
              <a:rPr lang="ru-RU" sz="900" dirty="0" smtClean="0"/>
              <a:t>. </a:t>
            </a:r>
          </a:p>
          <a:p>
            <a:pPr marL="0" indent="0">
              <a:buNone/>
            </a:pPr>
            <a:r>
              <a:rPr lang="ru-RU" sz="900" dirty="0" smtClean="0"/>
              <a:t>Видео отрывок по сказке «Снежная королева». Воспитанники  старшей группы №7.</a:t>
            </a:r>
            <a:endParaRPr lang="ru-RU" sz="900" dirty="0"/>
          </a:p>
          <a:p>
            <a:endParaRPr lang="ru-RU" sz="9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72" y="4617132"/>
            <a:ext cx="2987824" cy="22408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44624"/>
            <a:ext cx="3060588" cy="229544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8137" y="4445782"/>
            <a:ext cx="3024336" cy="226825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840" y="2924945"/>
            <a:ext cx="2949791" cy="393305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9631" y="2396137"/>
            <a:ext cx="3203132" cy="204959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780929"/>
            <a:ext cx="2592288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3946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73209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1887" y="116632"/>
            <a:ext cx="3427500" cy="194082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2057454"/>
            <a:ext cx="3007301" cy="176942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4048" y="3845721"/>
            <a:ext cx="3707904" cy="278092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4" y="3501008"/>
            <a:ext cx="5223249" cy="321351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1310" y="1087043"/>
            <a:ext cx="3168352" cy="278778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812" y="116632"/>
            <a:ext cx="2517744" cy="3356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3475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530" y="0"/>
            <a:ext cx="9161529" cy="624660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60667" y="6246604"/>
            <a:ext cx="820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Спасибо за внимание.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7238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404665"/>
            <a:ext cx="8003232" cy="4536503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ru-RU" sz="4500" b="1" dirty="0" smtClean="0">
                <a:solidFill>
                  <a:schemeClr val="tx2">
                    <a:lumMod val="50000"/>
                  </a:schemeClr>
                </a:solidFill>
              </a:rPr>
              <a:t>Актуальность</a:t>
            </a:r>
          </a:p>
          <a:p>
            <a:pPr marL="0" indent="0" algn="r">
              <a:buNone/>
            </a:pPr>
            <a:r>
              <a:rPr lang="ru-RU" sz="3100" b="1" dirty="0" smtClean="0">
                <a:solidFill>
                  <a:schemeClr val="tx2">
                    <a:lumMod val="50000"/>
                  </a:schemeClr>
                </a:solidFill>
              </a:rPr>
              <a:t>  </a:t>
            </a:r>
            <a:r>
              <a:rPr lang="ru-RU" sz="3100" b="1" dirty="0">
                <a:solidFill>
                  <a:schemeClr val="tx2">
                    <a:lumMod val="50000"/>
                  </a:schemeClr>
                </a:solidFill>
              </a:rPr>
              <a:t>В настоящее время перед </a:t>
            </a:r>
            <a:r>
              <a:rPr lang="ru-RU" sz="3100" b="1" dirty="0" smtClean="0">
                <a:solidFill>
                  <a:schemeClr val="tx2">
                    <a:lumMod val="50000"/>
                  </a:schemeClr>
                </a:solidFill>
              </a:rPr>
              <a:t>образовательными </a:t>
            </a:r>
            <a:r>
              <a:rPr lang="ru-RU" sz="3100" b="1" dirty="0">
                <a:solidFill>
                  <a:schemeClr val="tx2">
                    <a:lumMod val="50000"/>
                  </a:schemeClr>
                </a:solidFill>
              </a:rPr>
              <a:t>учреждениями стоит задача приобщения детей к книге, воспитания интереса к чтению, </a:t>
            </a:r>
            <a:r>
              <a:rPr lang="ru-RU" sz="3100" b="1" dirty="0" smtClean="0">
                <a:solidFill>
                  <a:schemeClr val="tx2">
                    <a:lumMod val="50000"/>
                  </a:schemeClr>
                </a:solidFill>
              </a:rPr>
              <a:t> формирования </a:t>
            </a:r>
            <a:r>
              <a:rPr lang="ru-RU" sz="3100" b="1" dirty="0">
                <a:solidFill>
                  <a:schemeClr val="tx2">
                    <a:lumMod val="50000"/>
                  </a:schemeClr>
                </a:solidFill>
              </a:rPr>
              <a:t>будущего читателя. </a:t>
            </a:r>
            <a:endParaRPr lang="ru-RU" sz="31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0" indent="0" algn="r">
              <a:buNone/>
            </a:pPr>
            <a:r>
              <a:rPr lang="ru-RU" sz="3100" b="1" dirty="0" smtClean="0">
                <a:solidFill>
                  <a:schemeClr val="tx2">
                    <a:lumMod val="50000"/>
                  </a:schemeClr>
                </a:solidFill>
              </a:rPr>
              <a:t>Начинать </a:t>
            </a:r>
            <a:r>
              <a:rPr lang="ru-RU" sz="3100" b="1" dirty="0">
                <a:solidFill>
                  <a:schemeClr val="tx2">
                    <a:lumMod val="50000"/>
                  </a:schemeClr>
                </a:solidFill>
              </a:rPr>
              <a:t>такую работу необходимо </a:t>
            </a:r>
            <a:r>
              <a:rPr lang="ru-RU" sz="3100" b="1" dirty="0" smtClean="0">
                <a:solidFill>
                  <a:schemeClr val="tx2">
                    <a:lumMod val="50000"/>
                  </a:schemeClr>
                </a:solidFill>
              </a:rPr>
              <a:t>в  детском </a:t>
            </a:r>
            <a:r>
              <a:rPr lang="ru-RU" sz="3100" b="1" dirty="0">
                <a:solidFill>
                  <a:schemeClr val="tx2">
                    <a:lumMod val="50000"/>
                  </a:schemeClr>
                </a:solidFill>
              </a:rPr>
              <a:t>саду.</a:t>
            </a:r>
          </a:p>
          <a:p>
            <a:pPr marL="457200" lvl="1" indent="0" algn="r">
              <a:buNone/>
            </a:pPr>
            <a:endParaRPr lang="ru-RU" sz="5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457200" lvl="1" indent="0" algn="r">
              <a:buNone/>
            </a:pPr>
            <a:r>
              <a:rPr lang="ru-RU" sz="3100" b="1" dirty="0" smtClean="0">
                <a:solidFill>
                  <a:schemeClr val="tx2">
                    <a:lumMod val="50000"/>
                  </a:schemeClr>
                </a:solidFill>
              </a:rPr>
              <a:t>     </a:t>
            </a:r>
            <a:r>
              <a:rPr lang="ru-RU" sz="3100" b="1" dirty="0">
                <a:solidFill>
                  <a:schemeClr val="tx2">
                    <a:lumMod val="50000"/>
                  </a:schemeClr>
                </a:solidFill>
              </a:rPr>
              <a:t>За время </a:t>
            </a:r>
            <a:r>
              <a:rPr lang="ru-RU" sz="3100" b="1" dirty="0" smtClean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sz="3100" b="1" dirty="0">
                <a:solidFill>
                  <a:schemeClr val="tx2">
                    <a:lumMod val="50000"/>
                  </a:schemeClr>
                </a:solidFill>
              </a:rPr>
              <a:t>детском саду </a:t>
            </a:r>
            <a:r>
              <a:rPr lang="ru-RU" sz="3100" b="1" dirty="0" smtClean="0">
                <a:solidFill>
                  <a:schemeClr val="tx2">
                    <a:lumMod val="50000"/>
                  </a:schemeClr>
                </a:solidFill>
              </a:rPr>
              <a:t>наблюдается, </a:t>
            </a:r>
            <a:r>
              <a:rPr lang="ru-RU" sz="3100" b="1" dirty="0">
                <a:solidFill>
                  <a:schemeClr val="tx2">
                    <a:lumMod val="50000"/>
                  </a:schemeClr>
                </a:solidFill>
              </a:rPr>
              <a:t>что за последние годы замедлилось вхождение дошкольников в книжную культуру, значительно снизился интерес к книге</a:t>
            </a:r>
            <a:r>
              <a:rPr lang="ru-RU" sz="3100" b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 marL="457200" lvl="1" indent="0" algn="r">
              <a:buNone/>
            </a:pPr>
            <a:r>
              <a:rPr lang="ru-RU" sz="300" b="1" dirty="0" smtClean="0">
                <a:solidFill>
                  <a:schemeClr val="tx2">
                    <a:lumMod val="50000"/>
                  </a:schemeClr>
                </a:solidFill>
              </a:rPr>
              <a:t>      </a:t>
            </a:r>
          </a:p>
          <a:p>
            <a:pPr marL="0" indent="0" algn="r">
              <a:buNone/>
            </a:pPr>
            <a:r>
              <a:rPr lang="ru-RU" sz="3100" b="1" dirty="0" smtClean="0">
                <a:solidFill>
                  <a:schemeClr val="tx2">
                    <a:lumMod val="50000"/>
                  </a:schemeClr>
                </a:solidFill>
              </a:rPr>
              <a:t>К </a:t>
            </a:r>
            <a:r>
              <a:rPr lang="ru-RU" sz="3100" b="1" dirty="0">
                <a:solidFill>
                  <a:schemeClr val="tx2">
                    <a:lumMod val="50000"/>
                  </a:schemeClr>
                </a:solidFill>
              </a:rPr>
              <a:t>сожалению, родители в силу своей занятости </a:t>
            </a:r>
            <a:r>
              <a:rPr lang="ru-RU" sz="3100" b="1" dirty="0" smtClean="0">
                <a:solidFill>
                  <a:schemeClr val="tx2">
                    <a:lumMod val="50000"/>
                  </a:schemeClr>
                </a:solidFill>
              </a:rPr>
              <a:t>не </a:t>
            </a:r>
            <a:r>
              <a:rPr lang="ru-RU" sz="3100" b="1" dirty="0">
                <a:solidFill>
                  <a:schemeClr val="tx2">
                    <a:lumMod val="50000"/>
                  </a:schemeClr>
                </a:solidFill>
              </a:rPr>
              <a:t>уделяют </a:t>
            </a:r>
            <a:r>
              <a:rPr lang="ru-RU" sz="3100" b="1" dirty="0" smtClean="0">
                <a:solidFill>
                  <a:schemeClr val="tx2">
                    <a:lumMod val="50000"/>
                  </a:schemeClr>
                </a:solidFill>
              </a:rPr>
              <a:t>  </a:t>
            </a:r>
          </a:p>
          <a:p>
            <a:pPr marL="0" indent="0" algn="r">
              <a:buNone/>
            </a:pPr>
            <a:r>
              <a:rPr lang="ru-RU" sz="3100" b="1" dirty="0" smtClean="0">
                <a:solidFill>
                  <a:schemeClr val="tx2">
                    <a:lumMod val="50000"/>
                  </a:schemeClr>
                </a:solidFill>
              </a:rPr>
              <a:t>  должного </a:t>
            </a:r>
            <a:r>
              <a:rPr lang="ru-RU" sz="3100" b="1" dirty="0">
                <a:solidFill>
                  <a:schemeClr val="tx2">
                    <a:lumMod val="50000"/>
                  </a:schemeClr>
                </a:solidFill>
              </a:rPr>
              <a:t>внимания чтению книг. </a:t>
            </a:r>
            <a:endParaRPr lang="ru-RU" sz="31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0" indent="0" algn="r">
              <a:buNone/>
            </a:pPr>
            <a:r>
              <a:rPr lang="ru-RU" sz="31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3100" b="1" dirty="0" smtClean="0">
                <a:solidFill>
                  <a:schemeClr val="tx2">
                    <a:lumMod val="50000"/>
                  </a:schemeClr>
                </a:solidFill>
              </a:rPr>
              <a:t>  Современные </a:t>
            </a:r>
            <a:r>
              <a:rPr lang="ru-RU" sz="3100" b="1" dirty="0">
                <a:solidFill>
                  <a:schemeClr val="tx2">
                    <a:lumMod val="50000"/>
                  </a:schemeClr>
                </a:solidFill>
              </a:rPr>
              <a:t>дети живут и </a:t>
            </a:r>
            <a:r>
              <a:rPr lang="ru-RU" sz="3100" b="1" dirty="0" smtClean="0">
                <a:solidFill>
                  <a:schemeClr val="tx2">
                    <a:lumMod val="50000"/>
                  </a:schemeClr>
                </a:solidFill>
              </a:rPr>
              <a:t>  развиваются </a:t>
            </a:r>
            <a:r>
              <a:rPr lang="ru-RU" sz="3100" b="1" dirty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sz="3100" b="1" dirty="0" smtClean="0">
                <a:solidFill>
                  <a:schemeClr val="tx2">
                    <a:lumMod val="50000"/>
                  </a:schemeClr>
                </a:solidFill>
              </a:rPr>
              <a:t>эпоху «</a:t>
            </a:r>
            <a:r>
              <a:rPr lang="en-US" sz="3100" b="1" dirty="0" smtClean="0">
                <a:solidFill>
                  <a:schemeClr val="tx2">
                    <a:lumMod val="50000"/>
                  </a:schemeClr>
                </a:solidFill>
              </a:rPr>
              <a:t>It </a:t>
            </a:r>
            <a:r>
              <a:rPr lang="ru-RU" sz="3100" b="1" dirty="0" smtClean="0">
                <a:solidFill>
                  <a:schemeClr val="tx2">
                    <a:lumMod val="50000"/>
                  </a:schemeClr>
                </a:solidFill>
              </a:rPr>
              <a:t>– технологий», </a:t>
            </a:r>
          </a:p>
          <a:p>
            <a:pPr marL="0" indent="0" algn="r">
              <a:buNone/>
            </a:pPr>
            <a:r>
              <a:rPr lang="ru-RU" sz="3100" b="1" dirty="0" smtClean="0">
                <a:solidFill>
                  <a:schemeClr val="tx2">
                    <a:lumMod val="50000"/>
                  </a:schemeClr>
                </a:solidFill>
              </a:rPr>
              <a:t>Все </a:t>
            </a:r>
            <a:r>
              <a:rPr lang="ru-RU" sz="3100" b="1" dirty="0">
                <a:solidFill>
                  <a:schemeClr val="tx2">
                    <a:lumMod val="50000"/>
                  </a:schemeClr>
                </a:solidFill>
              </a:rPr>
              <a:t>чаще знакомство детей с зарубежной литературой </a:t>
            </a:r>
            <a:endParaRPr lang="ru-RU" sz="31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0" indent="0" algn="r">
              <a:buNone/>
            </a:pPr>
            <a:r>
              <a:rPr lang="ru-RU" sz="3100" b="1" dirty="0" smtClean="0">
                <a:solidFill>
                  <a:schemeClr val="tx2">
                    <a:lumMod val="50000"/>
                  </a:schemeClr>
                </a:solidFill>
              </a:rPr>
              <a:t>происходит </a:t>
            </a:r>
            <a:r>
              <a:rPr lang="ru-RU" sz="3100" b="1" dirty="0">
                <a:solidFill>
                  <a:schemeClr val="tx2">
                    <a:lumMod val="50000"/>
                  </a:schemeClr>
                </a:solidFill>
              </a:rPr>
              <a:t>через интернет и телевидение</a:t>
            </a:r>
            <a:r>
              <a:rPr lang="ru-RU" sz="3100" b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 marL="0" indent="0" algn="r">
              <a:buNone/>
            </a:pPr>
            <a:r>
              <a:rPr lang="ru-RU" sz="5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ru-RU" sz="500" b="1" dirty="0">
              <a:solidFill>
                <a:schemeClr val="tx2">
                  <a:lumMod val="50000"/>
                </a:schemeClr>
              </a:solidFill>
            </a:endParaRPr>
          </a:p>
          <a:p>
            <a:pPr marL="0" indent="0" algn="r">
              <a:buNone/>
            </a:pPr>
            <a:r>
              <a:rPr lang="ru-RU" sz="3100" b="1" dirty="0" smtClean="0">
                <a:solidFill>
                  <a:schemeClr val="tx2">
                    <a:lumMod val="50000"/>
                  </a:schemeClr>
                </a:solidFill>
              </a:rPr>
              <a:t>     </a:t>
            </a:r>
            <a:r>
              <a:rPr lang="ru-RU" sz="3100" b="1" dirty="0">
                <a:solidFill>
                  <a:schemeClr val="tx2">
                    <a:lumMod val="50000"/>
                  </a:schemeClr>
                </a:solidFill>
              </a:rPr>
              <a:t>Поэтому одним из основных </a:t>
            </a:r>
            <a:r>
              <a:rPr lang="ru-RU" sz="3100" b="1" dirty="0" smtClean="0">
                <a:solidFill>
                  <a:schemeClr val="tx2">
                    <a:lumMod val="50000"/>
                  </a:schemeClr>
                </a:solidFill>
              </a:rPr>
              <a:t>направлений </a:t>
            </a:r>
          </a:p>
          <a:p>
            <a:pPr marL="0" indent="0" algn="r">
              <a:buNone/>
            </a:pPr>
            <a:r>
              <a:rPr lang="ru-RU" sz="3100" b="1" dirty="0" smtClean="0">
                <a:solidFill>
                  <a:schemeClr val="tx2">
                    <a:lumMod val="50000"/>
                  </a:schemeClr>
                </a:solidFill>
              </a:rPr>
              <a:t>педагогической </a:t>
            </a:r>
            <a:r>
              <a:rPr lang="ru-RU" sz="3100" b="1" dirty="0">
                <a:solidFill>
                  <a:schemeClr val="tx2">
                    <a:lumMod val="50000"/>
                  </a:schemeClr>
                </a:solidFill>
              </a:rPr>
              <a:t>деятельности является приобщение </a:t>
            </a:r>
            <a:endParaRPr lang="ru-RU" sz="31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0" indent="0" algn="r">
              <a:buNone/>
            </a:pPr>
            <a:r>
              <a:rPr lang="ru-RU" sz="3100" b="1" dirty="0" smtClean="0">
                <a:solidFill>
                  <a:schemeClr val="tx2">
                    <a:lumMod val="50000"/>
                  </a:schemeClr>
                </a:solidFill>
              </a:rPr>
              <a:t>детей </a:t>
            </a:r>
            <a:r>
              <a:rPr lang="ru-RU" sz="3100" b="1" dirty="0">
                <a:solidFill>
                  <a:schemeClr val="tx2">
                    <a:lumMod val="50000"/>
                  </a:schemeClr>
                </a:solidFill>
              </a:rPr>
              <a:t>старшего дошкольного </a:t>
            </a:r>
            <a:r>
              <a:rPr lang="ru-RU" sz="3100" b="1" dirty="0" smtClean="0">
                <a:solidFill>
                  <a:schemeClr val="tx2">
                    <a:lumMod val="50000"/>
                  </a:schemeClr>
                </a:solidFill>
              </a:rPr>
              <a:t>возраста</a:t>
            </a:r>
          </a:p>
          <a:p>
            <a:pPr marL="0" indent="0" algn="r">
              <a:buNone/>
            </a:pPr>
            <a:r>
              <a:rPr lang="ru-RU" sz="31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3100" b="1" dirty="0">
                <a:solidFill>
                  <a:schemeClr val="tx2">
                    <a:lumMod val="50000"/>
                  </a:schemeClr>
                </a:solidFill>
              </a:rPr>
              <a:t>к литературной сказке зарубежных писателей. </a:t>
            </a:r>
          </a:p>
          <a:p>
            <a:pPr algn="r"/>
            <a:endParaRPr lang="ru-RU" sz="31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0183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78957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260649"/>
            <a:ext cx="8208912" cy="5040560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ru-RU" dirty="0"/>
              <a:t>Знакомство с творчеством зарубежных писателей пробуждает интерес к их истокам к глубокому пониманию смысла произведений. </a:t>
            </a:r>
            <a:endParaRPr lang="ru-RU" dirty="0" smtClean="0"/>
          </a:p>
          <a:p>
            <a:pPr algn="r"/>
            <a:r>
              <a:rPr lang="ru-RU" dirty="0" smtClean="0"/>
              <a:t>Способствует </a:t>
            </a:r>
            <a:r>
              <a:rPr lang="ru-RU" dirty="0"/>
              <a:t>развитию речи ребенка и </a:t>
            </a:r>
            <a:r>
              <a:rPr lang="ru-RU" dirty="0" smtClean="0"/>
              <a:t>в конечном </a:t>
            </a:r>
            <a:r>
              <a:rPr lang="ru-RU" dirty="0"/>
              <a:t>итоге определяет личность ребенка</a:t>
            </a:r>
            <a:r>
              <a:rPr lang="ru-RU" dirty="0" smtClean="0"/>
              <a:t>.</a:t>
            </a:r>
          </a:p>
          <a:p>
            <a:pPr algn="r"/>
            <a:r>
              <a:rPr lang="ru-RU" dirty="0" smtClean="0"/>
              <a:t> </a:t>
            </a:r>
            <a:r>
              <a:rPr lang="ru-RU" dirty="0"/>
              <a:t>Данное занятие способствует созданию благоприятной дружеской атмосферы в группе, а также использованию игровых методов, направленных на развитие связной речи, самостоятельности, эмоциональной устойчивости, творчества. </a:t>
            </a:r>
            <a:endParaRPr lang="ru-RU" dirty="0" smtClean="0"/>
          </a:p>
          <a:p>
            <a:pPr algn="r"/>
            <a:endParaRPr lang="ru-RU" dirty="0"/>
          </a:p>
          <a:p>
            <a:pPr algn="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9667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78957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4678" y="116632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Немного истории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764704"/>
            <a:ext cx="8784976" cy="1152127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sz="2600" dirty="0"/>
              <a:t>Первым на поприще литературной сказки выступил французский писатель </a:t>
            </a:r>
            <a:r>
              <a:rPr lang="ru-RU" sz="2600" dirty="0" err="1"/>
              <a:t>Ш.Перро</a:t>
            </a:r>
            <a:r>
              <a:rPr lang="ru-RU" sz="2600" dirty="0"/>
              <a:t>. Благодаря Перро читающая публика </a:t>
            </a:r>
            <a:r>
              <a:rPr lang="ru-RU" sz="2600" dirty="0" smtClean="0"/>
              <a:t>узнала</a:t>
            </a:r>
          </a:p>
          <a:p>
            <a:pPr marL="0" indent="0" algn="ctr">
              <a:buNone/>
            </a:pPr>
            <a:r>
              <a:rPr lang="ru-RU" sz="2600" dirty="0" smtClean="0"/>
              <a:t> </a:t>
            </a:r>
            <a:r>
              <a:rPr lang="ru-RU" sz="2600" dirty="0"/>
              <a:t>Спящую красавицу, Кота в сапогах, Красную Шапочку, </a:t>
            </a:r>
            <a:endParaRPr lang="ru-RU" sz="2600" dirty="0" smtClean="0"/>
          </a:p>
          <a:p>
            <a:pPr marL="0" indent="0" algn="ctr">
              <a:buNone/>
            </a:pPr>
            <a:r>
              <a:rPr lang="ru-RU" sz="2600" dirty="0" smtClean="0"/>
              <a:t>Мальчика-с-пальчик</a:t>
            </a:r>
            <a:r>
              <a:rPr lang="ru-RU" sz="2600" dirty="0"/>
              <a:t>, Ослиную шкуру и других чудесных героев.</a:t>
            </a: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844824"/>
            <a:ext cx="9143461" cy="501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8022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79496" cy="6858000"/>
          </a:xfrm>
          <a:prstGeom prst="rect">
            <a:avLst/>
          </a:prstGeom>
        </p:spPr>
      </p:pic>
      <p:pic>
        <p:nvPicPr>
          <p:cNvPr id="1026" name="Picture 2" descr="C:\Users\Master\Desktop\старшая группа7\проект снежная королева\img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16832"/>
            <a:ext cx="8928992" cy="4941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60647"/>
            <a:ext cx="8548151" cy="165618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/>
              <a:t>Поворотным моментом в истории литературной сказки стала деятельность братьев Гримм, собирателей народных сказок и творцов сказок литературных.</a:t>
            </a:r>
          </a:p>
          <a:p>
            <a:pPr marL="0" indent="0">
              <a:buNone/>
            </a:pPr>
            <a:r>
              <a:rPr lang="ru-RU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987846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332657"/>
            <a:ext cx="8784976" cy="1440159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ru-RU" dirty="0" smtClean="0"/>
              <a:t>Решительный шаг навстречу литературной сказке сделал основоположник этого жанра </a:t>
            </a:r>
            <a:r>
              <a:rPr lang="ru-RU" dirty="0" err="1" smtClean="0"/>
              <a:t>Х.К.Андерсен</a:t>
            </a:r>
            <a:r>
              <a:rPr lang="ru-RU" dirty="0" smtClean="0"/>
              <a:t>, писатель, утверждавший, что сказки – «Блестящее, лучшее в мире золото, то золото, что блестит огоньком в детских глазках, звенит смехом из детских уст и уст родителей», писатель с волшебным зрением, под взглядом которого самые прозаические вещи превращаются в сказку.</a:t>
            </a:r>
          </a:p>
          <a:p>
            <a:pPr algn="ctr"/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556792"/>
            <a:ext cx="8964488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8985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39552" y="612845"/>
            <a:ext cx="813690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u="sng" dirty="0" smtClean="0"/>
              <a:t>Цель </a:t>
            </a:r>
            <a:r>
              <a:rPr lang="ru-RU" sz="2000" b="1" i="1" u="sng" dirty="0"/>
              <a:t>проекта</a:t>
            </a:r>
            <a:r>
              <a:rPr lang="ru-RU" sz="2000" b="1" i="1" dirty="0" smtClean="0"/>
              <a:t>:</a:t>
            </a:r>
          </a:p>
          <a:p>
            <a:r>
              <a:rPr lang="ru-RU" sz="2000" b="1" dirty="0" smtClean="0"/>
              <a:t>Приобщить </a:t>
            </a:r>
            <a:r>
              <a:rPr lang="ru-RU" sz="2000" b="1" dirty="0"/>
              <a:t>дошкольников к чтению художественной литературы.</a:t>
            </a:r>
          </a:p>
          <a:p>
            <a:r>
              <a:rPr lang="ru-RU" sz="2000" b="1" i="1" u="sng" dirty="0"/>
              <a:t>Задачи проекта</a:t>
            </a:r>
            <a:r>
              <a:rPr lang="ru-RU" sz="2000" b="1" dirty="0"/>
              <a:t>:</a:t>
            </a:r>
          </a:p>
          <a:p>
            <a:r>
              <a:rPr lang="ru-RU" sz="2000" b="1" dirty="0"/>
              <a:t>1) Познакомить детей со сказкой Г. Х. Андерсена «Снежная Королева».</a:t>
            </a:r>
          </a:p>
          <a:p>
            <a:r>
              <a:rPr lang="ru-RU" sz="2000" b="1" dirty="0"/>
              <a:t>2) Формировать умение детей понимать смысл текста, умение отвечать на вопросы по тексту, умение отражать эмоции через разные виды детской деятельности. Обогащать речевой запас детей.</a:t>
            </a:r>
          </a:p>
          <a:p>
            <a:r>
              <a:rPr lang="ru-RU" sz="2000" b="1" dirty="0"/>
              <a:t>3) Развивать у детей интерес к чтению, творческие способности детей.</a:t>
            </a:r>
          </a:p>
          <a:p>
            <a:r>
              <a:rPr lang="ru-RU" sz="2000" b="1" dirty="0"/>
              <a:t>4) Воспитывать нравственные качества детей (доброту, сострадание).</a:t>
            </a:r>
          </a:p>
          <a:p>
            <a:r>
              <a:rPr lang="ru-RU" sz="2000" b="1" dirty="0"/>
              <a:t>5) Формировать у родителей интерес к совместному домашнему чтению, желание к совместной деятельности с ребенком и радости от полученного результата; побуждать родителей к участию в творческом развитии ребенка.</a:t>
            </a:r>
          </a:p>
        </p:txBody>
      </p:sp>
    </p:spTree>
    <p:extLst>
      <p:ext uri="{BB962C8B-B14F-4D97-AF65-F5344CB8AC3E}">
        <p14:creationId xmlns:p14="http://schemas.microsoft.com/office/powerpoint/2010/main" val="40188304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1"/>
            <a:ext cx="8363272" cy="540060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Продукт </a:t>
            </a:r>
            <a:r>
              <a:rPr lang="ru-RU" b="1" dirty="0"/>
              <a:t>проекта</a:t>
            </a:r>
            <a:r>
              <a:rPr lang="ru-RU" dirty="0"/>
              <a:t>: </a:t>
            </a:r>
            <a:endParaRPr lang="ru-RU" dirty="0" smtClean="0"/>
          </a:p>
          <a:p>
            <a:pPr marL="0" indent="0">
              <a:buNone/>
            </a:pPr>
            <a:r>
              <a:rPr lang="ru-RU" dirty="0"/>
              <a:t>В</a:t>
            </a:r>
            <a:r>
              <a:rPr lang="ru-RU" dirty="0" smtClean="0"/>
              <a:t>ыставка </a:t>
            </a:r>
            <a:r>
              <a:rPr lang="ru-RU" dirty="0"/>
              <a:t>творческих </a:t>
            </a:r>
            <a:r>
              <a:rPr lang="ru-RU" dirty="0" smtClean="0"/>
              <a:t>работ, создание видео отрывка из сказки, с участием воспитанников старшей  группы.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Сроки реализации проекта: краткосрочный.</a:t>
            </a:r>
          </a:p>
          <a:p>
            <a:pPr marL="0" indent="0">
              <a:buNone/>
            </a:pPr>
            <a:r>
              <a:rPr lang="ru-RU" dirty="0"/>
              <a:t>Вид проекта: познавательно-творческий.</a:t>
            </a:r>
          </a:p>
          <a:p>
            <a:pPr marL="0" indent="0">
              <a:buNone/>
            </a:pPr>
            <a:r>
              <a:rPr lang="ru-RU" dirty="0"/>
              <a:t>Участники проекта: дети, родители, </a:t>
            </a:r>
            <a:r>
              <a:rPr lang="ru-RU" dirty="0" smtClean="0"/>
              <a:t>воспитатель </a:t>
            </a:r>
            <a:r>
              <a:rPr lang="ru-RU" dirty="0"/>
              <a:t>группы</a:t>
            </a:r>
            <a:r>
              <a:rPr lang="ru-RU" dirty="0" smtClean="0"/>
              <a:t>., учитель-логопед.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Возраст детей: 5-6 лет</a:t>
            </a:r>
          </a:p>
          <a:p>
            <a:pPr marL="0" indent="0" algn="r">
              <a:buNone/>
            </a:pPr>
            <a:r>
              <a:rPr lang="ru-RU" b="1" dirty="0" smtClean="0"/>
              <a:t>     Ожидаемые </a:t>
            </a:r>
            <a:r>
              <a:rPr lang="ru-RU" b="1" dirty="0"/>
              <a:t>результаты по проекту</a:t>
            </a:r>
            <a:r>
              <a:rPr lang="ru-RU" dirty="0"/>
              <a:t>:</a:t>
            </a:r>
          </a:p>
          <a:p>
            <a:pPr marL="0" indent="0" algn="r">
              <a:buNone/>
            </a:pPr>
            <a:r>
              <a:rPr lang="ru-RU" dirty="0" smtClean="0"/>
              <a:t>      </a:t>
            </a:r>
            <a:r>
              <a:rPr lang="ru-RU" dirty="0"/>
              <a:t>При реализации данного проекта дети познакомятся со сказкой, научатся передавать ее содержание. Дети научатся самостоятельно выбирать материал для передачи эмоционального отклика на произведение. У них повысится интерес к чтению, появится желание передавать пережитые эмоции от прочитанного в свободной деятельности, раскроются творческие способности, появится чувство уважения друг к другу, способность давать оценку поступкам героев.</a:t>
            </a:r>
          </a:p>
          <a:p>
            <a:pPr marL="0" indent="0" algn="r">
              <a:buNone/>
            </a:pPr>
            <a:r>
              <a:rPr lang="ru-RU" dirty="0" smtClean="0"/>
              <a:t>       Весь </a:t>
            </a:r>
            <a:r>
              <a:rPr lang="ru-RU" dirty="0"/>
              <a:t>процесс вызовет более тесное сплочение между детьми, воспитателями, родителями.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08382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138" y="7849"/>
            <a:ext cx="8931349" cy="3781191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ru-RU" sz="4300" b="1" dirty="0"/>
              <a:t>I. Подготовительный этап.</a:t>
            </a:r>
          </a:p>
          <a:p>
            <a:pPr marL="0" indent="0">
              <a:buNone/>
            </a:pPr>
            <a:r>
              <a:rPr lang="ru-RU" sz="3700" dirty="0"/>
              <a:t>Содержание деятельности :</a:t>
            </a:r>
          </a:p>
          <a:p>
            <a:pPr marL="0" indent="0">
              <a:buNone/>
            </a:pPr>
            <a:r>
              <a:rPr lang="ru-RU" sz="3700" dirty="0"/>
              <a:t>- Постановка целей, определение значимости проекта;</a:t>
            </a:r>
          </a:p>
          <a:p>
            <a:pPr marL="0" indent="0">
              <a:buNone/>
            </a:pPr>
            <a:r>
              <a:rPr lang="ru-RU" sz="3700" dirty="0"/>
              <a:t>- Подбор методической литературы;</a:t>
            </a:r>
          </a:p>
          <a:p>
            <a:pPr marL="0" indent="0">
              <a:buNone/>
            </a:pPr>
            <a:r>
              <a:rPr lang="ru-RU" sz="3700" dirty="0"/>
              <a:t>- Составление плана совместной деятельности;</a:t>
            </a:r>
          </a:p>
          <a:p>
            <a:pPr marL="0" indent="0">
              <a:buNone/>
            </a:pPr>
            <a:r>
              <a:rPr lang="ru-RU" sz="3700" dirty="0"/>
              <a:t>- Подбор наглядного и дидактического материала, художественной литературы, организация развивающей среды в группе.</a:t>
            </a:r>
          </a:p>
          <a:p>
            <a:pPr marL="0" indent="0">
              <a:buNone/>
            </a:pPr>
            <a:r>
              <a:rPr lang="ru-RU" sz="4300" b="1" dirty="0"/>
              <a:t>II. Практический этап.</a:t>
            </a:r>
          </a:p>
          <a:p>
            <a:pPr marL="0" indent="0">
              <a:buNone/>
            </a:pPr>
            <a:r>
              <a:rPr lang="ru-RU" sz="3700" i="1" dirty="0"/>
              <a:t>1. Социально-коммуникативное развитие.</a:t>
            </a:r>
            <a:endParaRPr lang="ru-RU" sz="3700" dirty="0"/>
          </a:p>
          <a:p>
            <a:pPr marL="0" indent="0">
              <a:buNone/>
            </a:pPr>
            <a:r>
              <a:rPr lang="ru-RU" sz="3700" dirty="0"/>
              <a:t>- Просмотр мультфильма «Снежная королева» в домашних условиях. </a:t>
            </a:r>
          </a:p>
          <a:p>
            <a:pPr marL="0" indent="0">
              <a:buNone/>
            </a:pPr>
            <a:r>
              <a:rPr lang="ru-RU" sz="3700" dirty="0"/>
              <a:t>Цель: развивать познавательный интерес к произведению.</a:t>
            </a:r>
          </a:p>
          <a:p>
            <a:pPr marL="0" indent="0">
              <a:buNone/>
            </a:pPr>
            <a:r>
              <a:rPr lang="ru-RU" sz="3700" dirty="0"/>
              <a:t>- Беседа «Герои добрые и не очень».</a:t>
            </a:r>
          </a:p>
          <a:p>
            <a:pPr marL="0" indent="0">
              <a:buNone/>
            </a:pPr>
            <a:r>
              <a:rPr lang="ru-RU" sz="3700" dirty="0"/>
              <a:t>Цель: Закреплять представления детей о положительных и отрицательных героях. Воспитывать умение давать оценку героям.</a:t>
            </a:r>
          </a:p>
          <a:p>
            <a:pPr marL="0" indent="0">
              <a:buNone/>
            </a:pP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/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73" y="3284984"/>
            <a:ext cx="3766847" cy="30689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5" y="4067786"/>
            <a:ext cx="3611893" cy="27089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3277204"/>
            <a:ext cx="3672408" cy="3507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8940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1224</Words>
  <Application>Microsoft Office PowerPoint</Application>
  <PresentationFormat>Экран (4:3)</PresentationFormat>
  <Paragraphs>114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Немного истории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Master</dc:creator>
  <cp:lastModifiedBy>Master</cp:lastModifiedBy>
  <cp:revision>15</cp:revision>
  <dcterms:created xsi:type="dcterms:W3CDTF">2022-03-27T10:14:16Z</dcterms:created>
  <dcterms:modified xsi:type="dcterms:W3CDTF">2022-03-27T12:47:29Z</dcterms:modified>
</cp:coreProperties>
</file>