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64" r:id="rId5"/>
    <p:sldId id="285" r:id="rId6"/>
    <p:sldId id="292" r:id="rId7"/>
    <p:sldId id="287" r:id="rId8"/>
    <p:sldId id="286" r:id="rId9"/>
    <p:sldId id="294" r:id="rId10"/>
    <p:sldId id="296" r:id="rId11"/>
    <p:sldId id="291" r:id="rId12"/>
    <p:sldId id="299" r:id="rId13"/>
    <p:sldId id="29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2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2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7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8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3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0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5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2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3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65F1-6A69-4444-A919-3CED16F30E2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6D12-CC6D-42E5-8DE2-D2B799571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rive.google.com/file/d/16UU3OceGk8qCpBu02mUzOAjjKkJNa8J7/view?usp=drivesd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disk.yandex.ru/i/DDNQPM2UQuAyZ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0%D0%BB%D0%B5%D0%B1,_%D0%9D%D0%B0%D1%81%D1%81%D0%B8%D0%BC_%D0%9D%D0%B8%D0%BA%D0%BE%D0%BB%D0%B0%D1%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006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5218" y="338749"/>
            <a:ext cx="10043746" cy="566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Муниципальное бюджетное дошкольное образовательное учреждение детский сад № 508</a:t>
            </a:r>
            <a:br>
              <a:rPr lang="ru-RU" sz="1800" b="1" dirty="0" smtClean="0"/>
            </a:br>
            <a:r>
              <a:rPr lang="ru-RU" sz="1800" b="1" dirty="0" smtClean="0"/>
              <a:t>МБДОУ детский сад № 508 </a:t>
            </a:r>
            <a:endParaRPr lang="ru-RU" sz="1800" b="1" dirty="0"/>
          </a:p>
        </p:txBody>
      </p:sp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89584" y="5942378"/>
            <a:ext cx="2305050" cy="566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/>
              <a:t>Екатеринбург, 2023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5218" y="2193612"/>
            <a:ext cx="101615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АНТИХРУПКОЕ ОБРАЗОВАНИЕ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638585" y="4292396"/>
            <a:ext cx="4310161" cy="110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Подготовили: </a:t>
            </a:r>
          </a:p>
          <a:p>
            <a:r>
              <a:rPr lang="ru-RU" sz="1800" dirty="0" smtClean="0"/>
              <a:t>старший воспитатель </a:t>
            </a:r>
            <a:r>
              <a:rPr lang="ru-RU" sz="1800" dirty="0"/>
              <a:t>Е.В</a:t>
            </a:r>
            <a:r>
              <a:rPr lang="ru-RU" sz="1800" dirty="0" smtClean="0"/>
              <a:t>. </a:t>
            </a:r>
            <a:r>
              <a:rPr lang="ru-RU" sz="1800" dirty="0" err="1" smtClean="0"/>
              <a:t>Троеглазова</a:t>
            </a:r>
            <a:endParaRPr lang="ru-RU" sz="1800" dirty="0" smtClean="0"/>
          </a:p>
          <a:p>
            <a:r>
              <a:rPr lang="ru-RU" sz="1800" dirty="0" smtClean="0"/>
              <a:t>воспитатель О.В. Дубровина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088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01" y="3958683"/>
            <a:ext cx="2881681" cy="288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99" y="1114760"/>
            <a:ext cx="3070001" cy="307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95" y="3958683"/>
            <a:ext cx="2919521" cy="282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89" y="1114760"/>
            <a:ext cx="2855838" cy="308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85" y="865503"/>
            <a:ext cx="2475572" cy="345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44" y="4155862"/>
            <a:ext cx="3498168" cy="262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5" y="900704"/>
            <a:ext cx="2623586" cy="349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" y="845536"/>
            <a:ext cx="2894839" cy="348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05" y="1071334"/>
            <a:ext cx="2977376" cy="297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16" y="1063905"/>
            <a:ext cx="3401405" cy="297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70" y="4116538"/>
            <a:ext cx="3564845" cy="267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746" y="938228"/>
            <a:ext cx="2520476" cy="329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93" y="4056139"/>
            <a:ext cx="3564963" cy="267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1" y="4096408"/>
            <a:ext cx="3511272" cy="263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5791" y="2172257"/>
            <a:ext cx="80481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Видео «Три дня без игрушек» подготовительная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группа №4</a:t>
            </a:r>
          </a:p>
          <a:p>
            <a:r>
              <a:rPr lang="en-US" sz="2000" dirty="0" smtClean="0">
                <a:hlinkClick r:id="rId2"/>
                <a:hlinkMouseOver r:id="rId2"/>
              </a:rPr>
              <a:t>https://drive.google.com/file/d/16UU3OceGk8qCpBu02mUzOAjjKkJNa8J7/view?usp=drivesdk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5791" y="4089464"/>
            <a:ext cx="7559442" cy="15388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Видео «Три дня без игрушек» подготовительная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группа №5 </a:t>
            </a:r>
          </a:p>
          <a:p>
            <a:r>
              <a:rPr lang="en-US" sz="2000" dirty="0" smtClean="0">
                <a:solidFill>
                  <a:schemeClr val="accent1"/>
                </a:solidFill>
                <a:hlinkClick r:id="rId4"/>
              </a:rPr>
              <a:t>https://disk.yandex.ru/i/DDNQPM2UQuAyZQ</a:t>
            </a:r>
            <a:endParaRPr lang="ru-RU" sz="20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960" y="3682710"/>
            <a:ext cx="2514795" cy="25147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320" y="1208625"/>
            <a:ext cx="2311435" cy="23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12210" y="1906039"/>
            <a:ext cx="58746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ВНИМАНИЕ!</a:t>
            </a:r>
            <a:endParaRPr lang="ru-RU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6007" y="356019"/>
            <a:ext cx="6831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АНТИХРУПКОЕ ОБРАЗОВАНИЕ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7861" y="4098895"/>
            <a:ext cx="10656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333333"/>
                </a:solidFill>
                <a:latin typeface="YS Text"/>
              </a:rPr>
              <a:t>Антихрупкое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образование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строится на принципах субъект-субъектного взаимодействия, определения и сохранения личных границ и границ других субъектов, целостности и </a:t>
            </a:r>
            <a:r>
              <a:rPr lang="ru-RU" sz="2400" b="1" dirty="0" err="1">
                <a:solidFill>
                  <a:srgbClr val="333333"/>
                </a:solidFill>
                <a:latin typeface="YS Text"/>
              </a:rPr>
              <a:t>антихрупкости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«Я-образа» и «Я-концепции», принцип интеграции и </a:t>
            </a:r>
            <a:r>
              <a:rPr lang="ru-RU" sz="2400" dirty="0" err="1">
                <a:solidFill>
                  <a:srgbClr val="333333"/>
                </a:solidFill>
                <a:latin typeface="YS Text"/>
              </a:rPr>
              <a:t>метапредметности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, принцип </a:t>
            </a:r>
            <a:r>
              <a:rPr lang="ru-RU" sz="2400" dirty="0" err="1" smtClean="0">
                <a:solidFill>
                  <a:srgbClr val="333333"/>
                </a:solidFill>
                <a:latin typeface="YS Text"/>
              </a:rPr>
              <a:t>экологичности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образования.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861" y="2165901"/>
            <a:ext cx="11126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33333"/>
                </a:solidFill>
                <a:latin typeface="YS Text"/>
              </a:rPr>
              <a:t>Антихрупкость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— умение не просто преодолевать трудности, но становиться с их помощью сильнее и лучше. Обретать новый опыт, новые знания и навыки, открываясь большей мудрости, и так будто подготавливая себя к следующим обстоятельствам.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25207" y="1445626"/>
            <a:ext cx="6711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Профессор, экономист 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трейдер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600" u="sng" dirty="0" err="1">
                <a:solidFill>
                  <a:srgbClr val="FAA700"/>
                </a:solidFill>
                <a:latin typeface="Arial" panose="020B0604020202020204" pitchFamily="34" charset="0"/>
                <a:hlinkClick r:id="rId3"/>
              </a:rPr>
              <a:t>Нассимом</a:t>
            </a:r>
            <a:r>
              <a:rPr lang="ru-RU" sz="1600" u="sng" dirty="0">
                <a:solidFill>
                  <a:srgbClr val="FAA700"/>
                </a:solidFill>
                <a:latin typeface="Arial" panose="020B0604020202020204" pitchFamily="34" charset="0"/>
                <a:hlinkClick r:id="rId3"/>
              </a:rPr>
              <a:t> Николасом </a:t>
            </a:r>
            <a:r>
              <a:rPr lang="ru-RU" sz="1600" u="sng" dirty="0" err="1">
                <a:solidFill>
                  <a:srgbClr val="FAA700"/>
                </a:solidFill>
                <a:latin typeface="Arial" panose="020B0604020202020204" pitchFamily="34" charset="0"/>
                <a:hlinkClick r:id="rId3"/>
              </a:rPr>
              <a:t>Талебом</a:t>
            </a:r>
            <a:endParaRPr lang="ru-RU" sz="16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8341" y="59754"/>
            <a:ext cx="1117844" cy="14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4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6007" y="356019"/>
            <a:ext cx="6831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АНТИХРУПКОЕ ОБРАЗОВАНИЕ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8829" y="1299931"/>
            <a:ext cx="11576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33333"/>
                </a:solidFill>
                <a:latin typeface="YS Text"/>
              </a:rPr>
              <a:t>Антихрупкость – </a:t>
            </a:r>
            <a:r>
              <a:rPr lang="ru-RU" sz="2800" dirty="0" smtClean="0">
                <a:solidFill>
                  <a:srgbClr val="333333"/>
                </a:solidFill>
                <a:latin typeface="YS Text"/>
              </a:rPr>
              <a:t>методология подготовки к неожиданным событиям.</a:t>
            </a:r>
          </a:p>
          <a:p>
            <a:pPr algn="just"/>
            <a:endParaRPr lang="ru-RU" sz="2800" dirty="0">
              <a:solidFill>
                <a:srgbClr val="333333"/>
              </a:solidFill>
              <a:latin typeface="YS Text"/>
            </a:endParaRPr>
          </a:p>
          <a:p>
            <a:pPr algn="just"/>
            <a:r>
              <a:rPr lang="ru-RU" sz="2800" b="1" dirty="0" smtClean="0">
                <a:solidFill>
                  <a:srgbClr val="333333"/>
                </a:solidFill>
                <a:latin typeface="YS Text"/>
              </a:rPr>
              <a:t>Антихрупкость</a:t>
            </a:r>
            <a:r>
              <a:rPr lang="ru-RU" sz="2800" dirty="0" smtClean="0">
                <a:solidFill>
                  <a:srgbClr val="333333"/>
                </a:solidFill>
                <a:latin typeface="YS Text"/>
              </a:rPr>
              <a:t> позволяет: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33333"/>
                </a:solidFill>
                <a:latin typeface="YS Text"/>
              </a:rPr>
              <a:t>извлечь выгоду из хаоса;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33333"/>
                </a:solidFill>
                <a:latin typeface="YS Text"/>
              </a:rPr>
              <a:t>выдержать сильное воздействие;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33333"/>
                </a:solidFill>
                <a:latin typeface="YS Text"/>
              </a:rPr>
              <a:t>видеть пользу в неожиданных событиях.  </a:t>
            </a:r>
          </a:p>
          <a:p>
            <a:pPr algn="just"/>
            <a:endParaRPr lang="ru-RU" sz="2800" dirty="0">
              <a:latin typeface="YS Tex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8432" t="7110" r="7920" b="7110"/>
          <a:stretch/>
        </p:blipFill>
        <p:spPr>
          <a:xfrm>
            <a:off x="7751696" y="3235569"/>
            <a:ext cx="4418671" cy="28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6007" y="356019"/>
            <a:ext cx="6831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АНТИХРУПКОЕ ОБРАЗОВАНИЕ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997979" y="1660870"/>
            <a:ext cx="10043746" cy="42558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8  </a:t>
            </a:r>
            <a:r>
              <a:rPr lang="ru-RU" sz="3200" dirty="0" err="1" smtClean="0"/>
              <a:t>Антихрупких</a:t>
            </a:r>
            <a:r>
              <a:rPr lang="ru-RU" sz="3200" dirty="0" smtClean="0"/>
              <a:t> практик:</a:t>
            </a:r>
          </a:p>
          <a:p>
            <a:pPr algn="ctr"/>
            <a:endParaRPr lang="ru-RU" sz="1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Три дня без </a:t>
            </a:r>
            <a:r>
              <a:rPr lang="ru-RU" sz="2800" dirty="0" smtClean="0"/>
              <a:t>игрушек 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Антихрупкие</a:t>
            </a:r>
            <a:r>
              <a:rPr lang="ru-RU" sz="2800" dirty="0" smtClean="0"/>
              <a:t> прогулки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Живая технология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Конкурс </a:t>
            </a:r>
            <a:r>
              <a:rPr lang="ru-RU" sz="2800" dirty="0"/>
              <a:t>в </a:t>
            </a:r>
            <a:r>
              <a:rPr lang="ru-RU" sz="2800" dirty="0" smtClean="0"/>
              <a:t>неконкурсном </a:t>
            </a:r>
            <a:r>
              <a:rPr lang="ru-RU" sz="2800" dirty="0"/>
              <a:t>формате </a:t>
            </a:r>
            <a:r>
              <a:rPr lang="ru-RU" sz="2800" dirty="0" smtClean="0"/>
              <a:t>«Я-исследователь»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Герой недели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Три </a:t>
            </a:r>
            <a:r>
              <a:rPr lang="ru-RU" sz="2800" dirty="0"/>
              <a:t>дня без </a:t>
            </a:r>
            <a:r>
              <a:rPr lang="ru-RU" sz="2800" dirty="0" smtClean="0"/>
              <a:t>стульчиков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Математика </a:t>
            </a:r>
            <a:r>
              <a:rPr lang="ru-RU" sz="2800" dirty="0"/>
              <a:t>без </a:t>
            </a:r>
            <a:r>
              <a:rPr lang="ru-RU" sz="2800" dirty="0" smtClean="0"/>
              <a:t>тетрадки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Субъектные праздники</a:t>
            </a:r>
          </a:p>
          <a:p>
            <a:pPr algn="ctr"/>
            <a:endParaRPr lang="ru-RU" sz="32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 smtClean="0"/>
          </a:p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09854" y="1292735"/>
            <a:ext cx="10639840" cy="14860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 smtClean="0"/>
              <a:t>Субъект – совокупность характеристик человека как распорядителя собственных сил, способностей, как активного пользователя социальной среды.</a:t>
            </a:r>
            <a:endParaRPr lang="ru-RU" sz="32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 smtClean="0"/>
          </a:p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074126" y="3007656"/>
            <a:ext cx="10575567" cy="9287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Маркеры «субъектной» образовательной деятельности с детьми: 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4126" y="4063623"/>
            <a:ext cx="10575567" cy="2259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</a:rPr>
              <a:t>Педагог и ребенок понимают цель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</a:rPr>
              <a:t>Педагог и ребенок имеют право  на свое мнение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</a:rPr>
              <a:t>Педагог и ребенок имеют право изменить ход и </a:t>
            </a:r>
            <a:r>
              <a:rPr lang="ru-RU" sz="3200" dirty="0" smtClean="0">
                <a:solidFill>
                  <a:prstClr val="black"/>
                </a:solidFill>
              </a:rPr>
              <a:t>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3" y="0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997979" y="1660870"/>
            <a:ext cx="10043746" cy="42558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 smtClean="0"/>
          </a:p>
          <a:p>
            <a:pPr algn="ctr"/>
            <a:endParaRPr lang="ru-RU" sz="32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 smtClean="0"/>
          </a:p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9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8989" y="1910774"/>
            <a:ext cx="6153136" cy="4484014"/>
          </a:xfrm>
          <a:prstGeom prst="rect">
            <a:avLst/>
          </a:prstGeom>
        </p:spPr>
      </p:pic>
      <p:sp>
        <p:nvSpPr>
          <p:cNvPr id="10" name="object 6"/>
          <p:cNvSpPr txBox="1">
            <a:spLocks/>
          </p:cNvSpPr>
          <p:nvPr/>
        </p:nvSpPr>
        <p:spPr>
          <a:xfrm>
            <a:off x="3289466" y="1182787"/>
            <a:ext cx="584265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</a:t>
            </a:r>
            <a:r>
              <a:rPr kumimoji="0" lang="ru-RU" sz="36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ru-RU" sz="3600" b="1" i="0" u="none" strike="noStrike" kern="1200" cap="none" spc="-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</a:t>
            </a:r>
            <a:r>
              <a:rPr kumimoji="0" lang="ru-RU" sz="36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свобода</a:t>
            </a:r>
            <a:r>
              <a:rPr kumimoji="0" lang="ru-RU" sz="36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выбора</a:t>
            </a:r>
            <a:r>
              <a:rPr kumimoji="0" lang="ru-RU" sz="3600" b="1" i="0" u="none" strike="noStrike" kern="120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36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155574" y="2425737"/>
            <a:ext cx="2699137" cy="22409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вариант – педагог обсуждает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родителями</a:t>
            </a:r>
            <a:endParaRPr kumimoji="0" lang="ru-RU" sz="36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bject 6"/>
          <p:cNvSpPr txBox="1">
            <a:spLocks/>
          </p:cNvSpPr>
          <p:nvPr/>
        </p:nvSpPr>
        <p:spPr>
          <a:xfrm>
            <a:off x="9512135" y="2425737"/>
            <a:ext cx="2456213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вариант –обсуждается с детьми на детском совете</a:t>
            </a:r>
            <a:endParaRPr kumimoji="0" lang="ru-RU" sz="36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4504706" y="1112283"/>
            <a:ext cx="318258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Начинаем???!!!</a:t>
            </a:r>
            <a:endParaRPr kumimoji="0" lang="ru-RU" sz="36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945" y="2187466"/>
            <a:ext cx="1679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ПРАВИЛА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80951" y="2105887"/>
            <a:ext cx="16546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МУХА </a:t>
            </a:r>
          </a:p>
          <a:p>
            <a:pPr algn="ctr"/>
            <a:r>
              <a:rPr lang="ru-RU" sz="2800" b="1" dirty="0" smtClean="0"/>
              <a:t>НА СТЕНЕ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11269" y="3723200"/>
            <a:ext cx="2893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СМЕНА </a:t>
            </a:r>
          </a:p>
          <a:p>
            <a:pPr algn="ctr"/>
            <a:r>
              <a:rPr lang="ru-RU" sz="2800" b="1" dirty="0" smtClean="0"/>
              <a:t>ДЕЯТЕЛЬНОСТИ – </a:t>
            </a:r>
          </a:p>
          <a:p>
            <a:pPr algn="ctr"/>
            <a:r>
              <a:rPr lang="ru-RU" sz="2800" b="1" dirty="0" smtClean="0"/>
              <a:t>ЗВУКОВОЙ </a:t>
            </a:r>
          </a:p>
          <a:p>
            <a:pPr algn="ctr"/>
            <a:r>
              <a:rPr lang="ru-RU" sz="2800" b="1" dirty="0" smtClean="0"/>
              <a:t>СИГНАЛ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14893" y="3723200"/>
            <a:ext cx="22988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ОБРАЗОВА-</a:t>
            </a:r>
          </a:p>
          <a:p>
            <a:pPr algn="ctr"/>
            <a:r>
              <a:rPr lang="ru-RU" sz="2400" b="1" dirty="0" smtClean="0"/>
              <a:t>ТЕЛЬНОЙ </a:t>
            </a:r>
          </a:p>
          <a:p>
            <a:pPr algn="ctr"/>
            <a:r>
              <a:rPr lang="ru-RU" sz="2400" b="1" dirty="0" smtClean="0"/>
              <a:t>ДЕЯТЕЛЬНОСТИ</a:t>
            </a:r>
          </a:p>
          <a:p>
            <a:pPr algn="ctr"/>
            <a:r>
              <a:rPr lang="ru-RU" sz="2400" b="1" dirty="0" smtClean="0"/>
              <a:t> НЕТ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97150" y="1711876"/>
            <a:ext cx="6901081" cy="7146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smtClean="0">
                <a:solidFill>
                  <a:schemeClr val="tx1"/>
                </a:solidFill>
              </a:rPr>
              <a:t>Предметно-пространственный </a:t>
            </a:r>
            <a:r>
              <a:rPr lang="ru-RU" sz="2200" dirty="0" smtClean="0">
                <a:solidFill>
                  <a:schemeClr val="tx1"/>
                </a:solidFill>
              </a:rPr>
              <a:t>компонент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2042" y="2430344"/>
            <a:ext cx="6901081" cy="645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Игрушки, помещения, материалы в распоряжении детей. Актуальность, доступность и частота использования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2041" y="3077101"/>
            <a:ext cx="6901082" cy="7575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Взаимодействие педагога с детьми и между собой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7150" y="3825026"/>
            <a:ext cx="6901082" cy="7454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Как устанавливаются правила? Наличие развивающего взаимодействия. Разнообразие словарного запаса в общении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2042" y="4582579"/>
            <a:ext cx="6901081" cy="7814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Распределение времени на разного рода деятельности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12042" y="5363160"/>
            <a:ext cx="6901081" cy="5352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Сколько времени отводится на свободную игру? На организованные мероприятия?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582" y="60965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УТРЕННИЙ И ВЕЧЕРНИЙ КРУГ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855025"/>
            <a:ext cx="7645400" cy="4686300"/>
          </a:xfrm>
          <a:prstGeom prst="rect">
            <a:avLst/>
          </a:prstGeom>
        </p:spPr>
      </p:pic>
      <p:sp>
        <p:nvSpPr>
          <p:cNvPr id="10" name="object 7"/>
          <p:cNvSpPr txBox="1">
            <a:spLocks/>
          </p:cNvSpPr>
          <p:nvPr/>
        </p:nvSpPr>
        <p:spPr>
          <a:xfrm>
            <a:off x="3966359" y="1099660"/>
            <a:ext cx="446512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Ваши </a:t>
            </a:r>
            <a:r>
              <a:rPr kumimoji="0" lang="ru-RU" sz="36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предположения?</a:t>
            </a:r>
            <a:endParaRPr kumimoji="0" lang="ru-RU" sz="3600" b="1" i="0" u="none" strike="noStrike" kern="1200" cap="none" spc="-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4" name="AutoShape 2" descr="https://kartinkin.net/pics/uploads/posts/2022-08/1660309465_53-kartinkin-net-p-pastelnii-fon-dlya-fotoshopa-krasiv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1957" y="356019"/>
            <a:ext cx="8819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«ТРИ ДНЯ БЕЗ ИГРУШЕК»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44545"/>
              </p:ext>
            </p:extLst>
          </p:nvPr>
        </p:nvGraphicFramePr>
        <p:xfrm>
          <a:off x="1326996" y="1583667"/>
          <a:ext cx="971271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867">
                  <a:extLst>
                    <a:ext uri="{9D8B030D-6E8A-4147-A177-3AD203B41FA5}">
                      <a16:colId xmlns:a16="http://schemas.microsoft.com/office/drawing/2014/main" val="1562033302"/>
                    </a:ext>
                  </a:extLst>
                </a:gridCol>
                <a:gridCol w="6724186">
                  <a:extLst>
                    <a:ext uri="{9D8B030D-6E8A-4147-A177-3AD203B41FA5}">
                      <a16:colId xmlns:a16="http://schemas.microsoft.com/office/drawing/2014/main" val="4144790904"/>
                    </a:ext>
                  </a:extLst>
                </a:gridCol>
                <a:gridCol w="1449657">
                  <a:extLst>
                    <a:ext uri="{9D8B030D-6E8A-4147-A177-3AD203B41FA5}">
                      <a16:colId xmlns:a16="http://schemas.microsoft.com/office/drawing/2014/main" val="4052561135"/>
                    </a:ext>
                  </a:extLst>
                </a:gridCol>
              </a:tblGrid>
              <a:tr h="68575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(+ или -)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УТВЕРЖДЕНИЯ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ПОСЛЕ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(+ или -)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11297"/>
                  </a:ext>
                </a:extLst>
              </a:tr>
              <a:tr h="6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Нет проблем с игровой деятельностью дошкольников, дети достаточно играют в ДОО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535176"/>
                  </a:ext>
                </a:extLst>
              </a:tr>
              <a:tr h="6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Если убрать все игрушки в группе, то дети будут «ходить по стенам и потолку»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30360"/>
                  </a:ext>
                </a:extLst>
              </a:tr>
              <a:tr h="6857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Если группа без игрушек, то вся нагрузка по «завлечь и обучить» ребенка, ложится на воспитателя в геометрической прогрессии 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20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399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YS Text</vt:lpstr>
      <vt:lpstr>Тема Office</vt:lpstr>
      <vt:lpstr>Муниципальное бюджетное дошкольное образовательное учреждение детский сад № 508 МБДОУ детский сад № 508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mdou5</dc:creator>
  <cp:lastModifiedBy>mdou5</cp:lastModifiedBy>
  <cp:revision>91</cp:revision>
  <dcterms:created xsi:type="dcterms:W3CDTF">2023-02-14T11:43:32Z</dcterms:created>
  <dcterms:modified xsi:type="dcterms:W3CDTF">2023-05-10T09:19:38Z</dcterms:modified>
</cp:coreProperties>
</file>